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1196" r:id="rId2"/>
    <p:sldId id="1922" r:id="rId3"/>
    <p:sldId id="1921" r:id="rId4"/>
    <p:sldId id="1764" r:id="rId5"/>
    <p:sldId id="1808" r:id="rId6"/>
    <p:sldId id="1795" r:id="rId7"/>
    <p:sldId id="1812" r:id="rId8"/>
    <p:sldId id="1807" r:id="rId9"/>
    <p:sldId id="1880" r:id="rId10"/>
    <p:sldId id="1881" r:id="rId11"/>
    <p:sldId id="1898" r:id="rId12"/>
    <p:sldId id="1876" r:id="rId13"/>
    <p:sldId id="1878" r:id="rId14"/>
    <p:sldId id="1860" r:id="rId15"/>
    <p:sldId id="1819" r:id="rId16"/>
    <p:sldId id="1813" r:id="rId17"/>
    <p:sldId id="1845" r:id="rId18"/>
    <p:sldId id="1851" r:id="rId19"/>
    <p:sldId id="1859" r:id="rId20"/>
    <p:sldId id="1861" r:id="rId21"/>
    <p:sldId id="1862" r:id="rId22"/>
    <p:sldId id="1863" r:id="rId23"/>
    <p:sldId id="1869" r:id="rId24"/>
    <p:sldId id="1870" r:id="rId25"/>
    <p:sldId id="1871" r:id="rId26"/>
    <p:sldId id="1816" r:id="rId27"/>
    <p:sldId id="1890" r:id="rId28"/>
    <p:sldId id="1891" r:id="rId29"/>
    <p:sldId id="1893" r:id="rId30"/>
    <p:sldId id="1854" r:id="rId31"/>
    <p:sldId id="1856" r:id="rId32"/>
    <p:sldId id="1855" r:id="rId33"/>
    <p:sldId id="1884" r:id="rId34"/>
    <p:sldId id="1885" r:id="rId35"/>
    <p:sldId id="1894" r:id="rId36"/>
    <p:sldId id="1895" r:id="rId37"/>
    <p:sldId id="1896" r:id="rId38"/>
    <p:sldId id="1897" r:id="rId39"/>
    <p:sldId id="1901" r:id="rId40"/>
    <p:sldId id="1908" r:id="rId41"/>
    <p:sldId id="1909" r:id="rId42"/>
    <p:sldId id="1910" r:id="rId43"/>
    <p:sldId id="1911" r:id="rId44"/>
    <p:sldId id="1907" r:id="rId45"/>
    <p:sldId id="1906" r:id="rId46"/>
    <p:sldId id="1905" r:id="rId47"/>
    <p:sldId id="1916" r:id="rId48"/>
    <p:sldId id="1904" r:id="rId49"/>
    <p:sldId id="1760" r:id="rId50"/>
    <p:sldId id="1843" r:id="rId51"/>
    <p:sldId id="1836" r:id="rId52"/>
    <p:sldId id="1778" r:id="rId53"/>
    <p:sldId id="1835" r:id="rId54"/>
    <p:sldId id="1837" r:id="rId55"/>
    <p:sldId id="1838" r:id="rId56"/>
    <p:sldId id="1829" r:id="rId57"/>
    <p:sldId id="1830" r:id="rId58"/>
    <p:sldId id="1731" r:id="rId59"/>
    <p:sldId id="1732" r:id="rId60"/>
    <p:sldId id="1767" r:id="rId61"/>
    <p:sldId id="1768" r:id="rId62"/>
    <p:sldId id="1831" r:id="rId63"/>
    <p:sldId id="1899" r:id="rId64"/>
    <p:sldId id="1900" r:id="rId65"/>
    <p:sldId id="1742" r:id="rId66"/>
    <p:sldId id="1747" r:id="rId67"/>
    <p:sldId id="1789" r:id="rId68"/>
    <p:sldId id="1743" r:id="rId69"/>
    <p:sldId id="1912" r:id="rId70"/>
    <p:sldId id="1913" r:id="rId71"/>
    <p:sldId id="1917" r:id="rId72"/>
    <p:sldId id="1923" r:id="rId73"/>
    <p:sldId id="1749" r:id="rId74"/>
    <p:sldId id="1914" r:id="rId75"/>
    <p:sldId id="1864" r:id="rId76"/>
    <p:sldId id="1763" r:id="rId77"/>
    <p:sldId id="1918" r:id="rId78"/>
    <p:sldId id="1866" r:id="rId79"/>
    <p:sldId id="1867" r:id="rId80"/>
    <p:sldId id="1892" r:id="rId81"/>
  </p:sldIdLst>
  <p:sldSz cx="9144000" cy="6858000" type="screen4x3"/>
  <p:notesSz cx="6858000" cy="9144000"/>
  <p:defaultTextStyle>
    <a:defPPr>
      <a:defRPr lang="zh-TW"/>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9900"/>
    <a:srgbClr val="FF00FF"/>
    <a:srgbClr val="FFFF00"/>
    <a:srgbClr val="66FF33"/>
    <a:srgbClr val="FF0066"/>
    <a:srgbClr val="00CC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93971" autoAdjust="0"/>
  </p:normalViewPr>
  <p:slideViewPr>
    <p:cSldViewPr>
      <p:cViewPr varScale="1">
        <p:scale>
          <a:sx n="68" d="100"/>
          <a:sy n="68" d="100"/>
        </p:scale>
        <p:origin x="1140" y="5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00" d="100"/>
        <a:sy n="100" d="100"/>
      </p:scale>
      <p:origin x="0" y="-220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slide" Target="slides/slide42.xml"/><Relationship Id="rId1" Type="http://schemas.openxmlformats.org/officeDocument/2006/relationships/slide" Target="slides/slide11.xml"/><Relationship Id="rId5" Type="http://schemas.openxmlformats.org/officeDocument/2006/relationships/slide" Target="slides/slide78.xml"/><Relationship Id="rId4" Type="http://schemas.openxmlformats.org/officeDocument/2006/relationships/slide" Target="slides/slide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EEB7C5C-5577-4E8A-8C29-7C8ECAB6A96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1" name="Rectangle 3">
            <a:extLst>
              <a:ext uri="{FF2B5EF4-FFF2-40B4-BE49-F238E27FC236}">
                <a16:creationId xmlns:a16="http://schemas.microsoft.com/office/drawing/2014/main" id="{38992B5D-3A3A-4C07-92BD-B93FF8FD6FFC}"/>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a typeface="新細明體" pitchFamily="18" charset="-120"/>
              </a:defRPr>
            </a:lvl1pPr>
          </a:lstStyle>
          <a:p>
            <a:pPr>
              <a:defRPr/>
            </a:pPr>
            <a:endParaRPr lang="en-US" altLang="zh-TW"/>
          </a:p>
        </p:txBody>
      </p:sp>
      <p:sp>
        <p:nvSpPr>
          <p:cNvPr id="2052" name="Rectangle 4">
            <a:extLst>
              <a:ext uri="{FF2B5EF4-FFF2-40B4-BE49-F238E27FC236}">
                <a16:creationId xmlns:a16="http://schemas.microsoft.com/office/drawing/2014/main" id="{8A93A24A-9827-4564-8D09-B6366CBFAED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D219627B-A0B1-4E0A-A749-D618FFB2B153}"/>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22534" name="Rectangle 6">
            <a:extLst>
              <a:ext uri="{FF2B5EF4-FFF2-40B4-BE49-F238E27FC236}">
                <a16:creationId xmlns:a16="http://schemas.microsoft.com/office/drawing/2014/main" id="{D60B1433-45C2-4308-AD3C-B17708328484}"/>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5" name="Rectangle 7">
            <a:extLst>
              <a:ext uri="{FF2B5EF4-FFF2-40B4-BE49-F238E27FC236}">
                <a16:creationId xmlns:a16="http://schemas.microsoft.com/office/drawing/2014/main" id="{507F7E57-4C6B-4B86-B8FE-E7AD3A8B2342}"/>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83BBFF27-412E-42F1-B4A4-1A906EE83C48}"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6665CCCD-50B3-4C1D-8763-C670E3D86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0FD7A4D8-C5E4-4805-8BDE-0CCBCBA36A33}" type="slidenum">
              <a:rPr lang="en-US" altLang="zh-TW"/>
              <a:pPr>
                <a:spcBef>
                  <a:spcPct val="0"/>
                </a:spcBef>
              </a:pPr>
              <a:t>11</a:t>
            </a:fld>
            <a:endParaRPr lang="en-US" altLang="zh-TW"/>
          </a:p>
        </p:txBody>
      </p:sp>
      <p:sp>
        <p:nvSpPr>
          <p:cNvPr id="14339" name="Rectangle 1026">
            <a:extLst>
              <a:ext uri="{FF2B5EF4-FFF2-40B4-BE49-F238E27FC236}">
                <a16:creationId xmlns:a16="http://schemas.microsoft.com/office/drawing/2014/main" id="{358664D3-4E44-47A7-BC9D-89B348ECB0F7}"/>
              </a:ext>
            </a:extLst>
          </p:cNvPr>
          <p:cNvSpPr>
            <a:spLocks noChangeArrowheads="1" noTextEdit="1"/>
          </p:cNvSpPr>
          <p:nvPr>
            <p:ph type="sldImg"/>
          </p:nvPr>
        </p:nvSpPr>
        <p:spPr>
          <a:ln/>
        </p:spPr>
      </p:sp>
      <p:sp>
        <p:nvSpPr>
          <p:cNvPr id="14340" name="Rectangle 1027">
            <a:extLst>
              <a:ext uri="{FF2B5EF4-FFF2-40B4-BE49-F238E27FC236}">
                <a16:creationId xmlns:a16="http://schemas.microsoft.com/office/drawing/2014/main" id="{471A1A3E-C8E1-4FD8-8297-5B33E319B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028A7750-944C-4CA8-920F-19F2147237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491D3C3D-E090-4A64-BC7F-CCF1A898A7F6}" type="slidenum">
              <a:rPr lang="en-US" altLang="zh-TW"/>
              <a:pPr>
                <a:spcBef>
                  <a:spcPct val="0"/>
                </a:spcBef>
              </a:pPr>
              <a:t>73</a:t>
            </a:fld>
            <a:endParaRPr lang="en-US" altLang="zh-TW"/>
          </a:p>
        </p:txBody>
      </p:sp>
      <p:sp>
        <p:nvSpPr>
          <p:cNvPr id="87043" name="Rectangle 2">
            <a:extLst>
              <a:ext uri="{FF2B5EF4-FFF2-40B4-BE49-F238E27FC236}">
                <a16:creationId xmlns:a16="http://schemas.microsoft.com/office/drawing/2014/main" id="{D382AD18-1794-47D8-BAEE-B2F2273A4B0B}"/>
              </a:ext>
            </a:extLst>
          </p:cNvPr>
          <p:cNvSpPr>
            <a:spLocks noChangeArrowheads="1" noTextEdit="1"/>
          </p:cNvSpPr>
          <p:nvPr>
            <p:ph type="sldImg"/>
          </p:nvPr>
        </p:nvSpPr>
        <p:spPr>
          <a:ln/>
        </p:spPr>
      </p:sp>
      <p:sp>
        <p:nvSpPr>
          <p:cNvPr id="87044" name="Rectangle 3">
            <a:extLst>
              <a:ext uri="{FF2B5EF4-FFF2-40B4-BE49-F238E27FC236}">
                <a16:creationId xmlns:a16="http://schemas.microsoft.com/office/drawing/2014/main" id="{FF574ED6-99E3-4447-9CE8-C8D76CCFC2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56C8F32D-A202-47E2-A682-B2A2403F2E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79298613-856D-44B4-B101-5463046A9CA1}" type="slidenum">
              <a:rPr lang="en-US" altLang="zh-TW"/>
              <a:pPr>
                <a:spcBef>
                  <a:spcPct val="0"/>
                </a:spcBef>
              </a:pPr>
              <a:t>78</a:t>
            </a:fld>
            <a:endParaRPr lang="en-US" altLang="zh-TW"/>
          </a:p>
        </p:txBody>
      </p:sp>
      <p:sp>
        <p:nvSpPr>
          <p:cNvPr id="93187" name="Rectangle 2">
            <a:extLst>
              <a:ext uri="{FF2B5EF4-FFF2-40B4-BE49-F238E27FC236}">
                <a16:creationId xmlns:a16="http://schemas.microsoft.com/office/drawing/2014/main" id="{5F54200E-BB0B-45F3-99AA-6FDC9DA70D04}"/>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930F9A88-8123-4CA7-8431-3EAAC9007F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7D6C1AC-D969-4A5D-8EE8-4D9731E5FF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73451542-EA87-4DF1-BD75-CC5E0283DA1E}" type="slidenum">
              <a:rPr lang="en-US" altLang="zh-TW"/>
              <a:pPr>
                <a:spcBef>
                  <a:spcPct val="0"/>
                </a:spcBef>
              </a:pPr>
              <a:t>15</a:t>
            </a:fld>
            <a:endParaRPr lang="en-US" altLang="zh-TW"/>
          </a:p>
        </p:txBody>
      </p:sp>
      <p:sp>
        <p:nvSpPr>
          <p:cNvPr id="19459" name="Rectangle 2">
            <a:extLst>
              <a:ext uri="{FF2B5EF4-FFF2-40B4-BE49-F238E27FC236}">
                <a16:creationId xmlns:a16="http://schemas.microsoft.com/office/drawing/2014/main" id="{21C5CC18-1085-4A37-A79B-4D9E26F513D0}"/>
              </a:ext>
            </a:extLst>
          </p:cNvPr>
          <p:cNvSpPr>
            <a:spLocks noGrp="1" noRot="1" noChangeAspect="1" noChangeArrowheads="1" noTextEdit="1"/>
          </p:cNvSpPr>
          <p:nvPr>
            <p:ph type="sldImg"/>
          </p:nvPr>
        </p:nvSpPr>
        <p:spPr>
          <a:xfrm>
            <a:off x="917575" y="744538"/>
            <a:ext cx="4962525" cy="3722687"/>
          </a:xfrm>
          <a:ln/>
        </p:spPr>
      </p:sp>
      <p:sp>
        <p:nvSpPr>
          <p:cNvPr id="19460" name="Rectangle 3">
            <a:extLst>
              <a:ext uri="{FF2B5EF4-FFF2-40B4-BE49-F238E27FC236}">
                <a16:creationId xmlns:a16="http://schemas.microsoft.com/office/drawing/2014/main" id="{3ADF856A-B0CC-455B-97D9-46127159DE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C7D41B1D-49B4-4FAD-A1E2-7E5CE5AF09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597F6464-A8BE-4499-B300-4327E6FA87BD}" type="slidenum">
              <a:rPr lang="en-US" altLang="zh-TW"/>
              <a:pPr>
                <a:spcBef>
                  <a:spcPct val="0"/>
                </a:spcBef>
              </a:pPr>
              <a:t>35</a:t>
            </a:fld>
            <a:endParaRPr lang="en-US" altLang="zh-TW"/>
          </a:p>
        </p:txBody>
      </p:sp>
      <p:sp>
        <p:nvSpPr>
          <p:cNvPr id="40963" name="Rectangle 2">
            <a:extLst>
              <a:ext uri="{FF2B5EF4-FFF2-40B4-BE49-F238E27FC236}">
                <a16:creationId xmlns:a16="http://schemas.microsoft.com/office/drawing/2014/main" id="{721ED027-9002-4E29-AD07-00EF217BCE57}"/>
              </a:ext>
            </a:extLst>
          </p:cNvPr>
          <p:cNvSpPr>
            <a:spLocks noGrp="1" noRot="1" noChangeAspect="1" noChangeArrowheads="1" noTextEdit="1"/>
          </p:cNvSpPr>
          <p:nvPr>
            <p:ph type="sldImg"/>
          </p:nvPr>
        </p:nvSpPr>
        <p:spPr>
          <a:xfrm>
            <a:off x="917575" y="744538"/>
            <a:ext cx="4962525" cy="3722687"/>
          </a:xfrm>
          <a:ln/>
        </p:spPr>
      </p:sp>
      <p:sp>
        <p:nvSpPr>
          <p:cNvPr id="40964" name="Rectangle 3">
            <a:extLst>
              <a:ext uri="{FF2B5EF4-FFF2-40B4-BE49-F238E27FC236}">
                <a16:creationId xmlns:a16="http://schemas.microsoft.com/office/drawing/2014/main" id="{C0D68AA3-C89C-4053-9CC4-42EB9AF8C1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955185FA-6250-4945-B33E-F0EF214E9B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118A9C05-D5FD-4CD8-B3BD-2E4B691262EB}" type="slidenum">
              <a:rPr lang="en-US" altLang="zh-TW"/>
              <a:pPr>
                <a:spcBef>
                  <a:spcPct val="0"/>
                </a:spcBef>
              </a:pPr>
              <a:t>44</a:t>
            </a:fld>
            <a:endParaRPr lang="en-US" altLang="zh-TW"/>
          </a:p>
        </p:txBody>
      </p:sp>
      <p:sp>
        <p:nvSpPr>
          <p:cNvPr id="51203" name="Rectangle 2">
            <a:extLst>
              <a:ext uri="{FF2B5EF4-FFF2-40B4-BE49-F238E27FC236}">
                <a16:creationId xmlns:a16="http://schemas.microsoft.com/office/drawing/2014/main" id="{C3185896-9C6A-46F4-8EB5-82388D8CA097}"/>
              </a:ext>
            </a:extLst>
          </p:cNvPr>
          <p:cNvSpPr>
            <a:spLocks noChangeArrowheads="1" noTextEdit="1"/>
          </p:cNvSpPr>
          <p:nvPr>
            <p:ph type="sldImg"/>
          </p:nvPr>
        </p:nvSpPr>
        <p:spPr>
          <a:ln/>
        </p:spPr>
      </p:sp>
      <p:sp>
        <p:nvSpPr>
          <p:cNvPr id="51204" name="Rectangle 3">
            <a:extLst>
              <a:ext uri="{FF2B5EF4-FFF2-40B4-BE49-F238E27FC236}">
                <a16:creationId xmlns:a16="http://schemas.microsoft.com/office/drawing/2014/main" id="{DAB1C52F-9E4D-4C28-AD37-077A22EFD2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E62A4758-669C-4910-B036-6AC90C4494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3E70598F-0C01-4CE7-BEDD-1C640EB94B3D}" type="slidenum">
              <a:rPr lang="en-US" altLang="zh-TW"/>
              <a:pPr>
                <a:spcBef>
                  <a:spcPct val="0"/>
                </a:spcBef>
              </a:pPr>
              <a:t>45</a:t>
            </a:fld>
            <a:endParaRPr lang="en-US" altLang="zh-TW"/>
          </a:p>
        </p:txBody>
      </p:sp>
      <p:sp>
        <p:nvSpPr>
          <p:cNvPr id="53251" name="Rectangle 2">
            <a:extLst>
              <a:ext uri="{FF2B5EF4-FFF2-40B4-BE49-F238E27FC236}">
                <a16:creationId xmlns:a16="http://schemas.microsoft.com/office/drawing/2014/main" id="{583330A9-FDBB-42DC-B2F1-1C618A25FDE1}"/>
              </a:ext>
            </a:extLst>
          </p:cNvPr>
          <p:cNvSpPr>
            <a:spLocks noChangeArrowheads="1" noTextEdit="1"/>
          </p:cNvSpPr>
          <p:nvPr>
            <p:ph type="sldImg"/>
          </p:nvPr>
        </p:nvSpPr>
        <p:spPr>
          <a:ln/>
        </p:spPr>
      </p:sp>
      <p:sp>
        <p:nvSpPr>
          <p:cNvPr id="53252" name="Rectangle 3">
            <a:extLst>
              <a:ext uri="{FF2B5EF4-FFF2-40B4-BE49-F238E27FC236}">
                <a16:creationId xmlns:a16="http://schemas.microsoft.com/office/drawing/2014/main" id="{56462BB1-1541-4C4E-9239-4D45630E6F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2814AEA7-CF5D-4959-A63C-1CBA716471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39500E92-A403-4AB0-A479-DEE7C5DDD046}" type="slidenum">
              <a:rPr lang="en-US" altLang="zh-TW"/>
              <a:pPr>
                <a:spcBef>
                  <a:spcPct val="0"/>
                </a:spcBef>
              </a:pPr>
              <a:t>49</a:t>
            </a:fld>
            <a:endParaRPr lang="en-US" altLang="zh-TW"/>
          </a:p>
        </p:txBody>
      </p:sp>
      <p:sp>
        <p:nvSpPr>
          <p:cNvPr id="58371" name="Rectangle 2">
            <a:extLst>
              <a:ext uri="{FF2B5EF4-FFF2-40B4-BE49-F238E27FC236}">
                <a16:creationId xmlns:a16="http://schemas.microsoft.com/office/drawing/2014/main" id="{50B50BCF-7CB9-4D1B-B112-85BE9B4D99E9}"/>
              </a:ext>
            </a:extLst>
          </p:cNvPr>
          <p:cNvSpPr>
            <a:spLocks noChangeArrowheads="1" noTextEdit="1"/>
          </p:cNvSpPr>
          <p:nvPr>
            <p:ph type="sldImg"/>
          </p:nvPr>
        </p:nvSpPr>
        <p:spPr>
          <a:ln/>
        </p:spPr>
      </p:sp>
      <p:sp>
        <p:nvSpPr>
          <p:cNvPr id="58372" name="Rectangle 3">
            <a:extLst>
              <a:ext uri="{FF2B5EF4-FFF2-40B4-BE49-F238E27FC236}">
                <a16:creationId xmlns:a16="http://schemas.microsoft.com/office/drawing/2014/main" id="{34ADA0EE-6B85-4EA9-8F7D-EB99A3D7C1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C8283C45-529D-483E-A722-5E90F638ED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3DC9531E-4406-4D5D-A090-0CBA509DFD4B}" type="slidenum">
              <a:rPr lang="en-US" altLang="zh-TW"/>
              <a:pPr>
                <a:spcBef>
                  <a:spcPct val="0"/>
                </a:spcBef>
              </a:pPr>
              <a:t>56</a:t>
            </a:fld>
            <a:endParaRPr lang="en-US" altLang="zh-TW"/>
          </a:p>
        </p:txBody>
      </p:sp>
      <p:sp>
        <p:nvSpPr>
          <p:cNvPr id="66563" name="Rectangle 2">
            <a:extLst>
              <a:ext uri="{FF2B5EF4-FFF2-40B4-BE49-F238E27FC236}">
                <a16:creationId xmlns:a16="http://schemas.microsoft.com/office/drawing/2014/main" id="{DB490112-5A68-48A5-87D1-110BA3773706}"/>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B05F817A-C92A-4C1E-9476-73B762210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376BDFC7-D8FB-45EB-BB21-F279FAF245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FB9F1692-BE7F-49D3-9E17-6D320E728B25}" type="slidenum">
              <a:rPr lang="en-US" altLang="zh-TW"/>
              <a:pPr>
                <a:spcBef>
                  <a:spcPct val="0"/>
                </a:spcBef>
              </a:pPr>
              <a:t>58</a:t>
            </a:fld>
            <a:endParaRPr lang="en-US" altLang="zh-TW"/>
          </a:p>
        </p:txBody>
      </p:sp>
      <p:sp>
        <p:nvSpPr>
          <p:cNvPr id="69635" name="Rectangle 2">
            <a:extLst>
              <a:ext uri="{FF2B5EF4-FFF2-40B4-BE49-F238E27FC236}">
                <a16:creationId xmlns:a16="http://schemas.microsoft.com/office/drawing/2014/main" id="{7C8F7A54-47FE-4344-B220-52BDFE8320D7}"/>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2B7CEBE-108B-485C-B126-6C2365C8E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C73F5F0C-3D63-424F-88E2-2AF4C2C0BE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4A038095-420E-40FD-82E2-C4AEAE1414F1}" type="slidenum">
              <a:rPr lang="en-US" altLang="zh-TW"/>
              <a:pPr>
                <a:spcBef>
                  <a:spcPct val="0"/>
                </a:spcBef>
              </a:pPr>
              <a:t>59</a:t>
            </a:fld>
            <a:endParaRPr lang="en-US" altLang="zh-TW"/>
          </a:p>
        </p:txBody>
      </p:sp>
      <p:sp>
        <p:nvSpPr>
          <p:cNvPr id="71683" name="Rectangle 2">
            <a:extLst>
              <a:ext uri="{FF2B5EF4-FFF2-40B4-BE49-F238E27FC236}">
                <a16:creationId xmlns:a16="http://schemas.microsoft.com/office/drawing/2014/main" id="{E75A5366-722E-4F9F-9166-1C62162850F7}"/>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DE294FA3-428F-4F8C-A7CC-C01BA0B0BF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4">
            <a:extLst>
              <a:ext uri="{FF2B5EF4-FFF2-40B4-BE49-F238E27FC236}">
                <a16:creationId xmlns:a16="http://schemas.microsoft.com/office/drawing/2014/main" id="{8C1E33D2-6003-4AEC-B90C-2DA1D6651DCB}"/>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3E352E5B-A043-4A7C-958D-983DE3D51475}"/>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3D726847-0736-47DC-9826-9601D51642AF}"/>
              </a:ext>
            </a:extLst>
          </p:cNvPr>
          <p:cNvSpPr>
            <a:spLocks noGrp="1" noChangeArrowheads="1"/>
          </p:cNvSpPr>
          <p:nvPr>
            <p:ph type="sldNum" sz="quarter" idx="12"/>
          </p:nvPr>
        </p:nvSpPr>
        <p:spPr>
          <a:ln/>
        </p:spPr>
        <p:txBody>
          <a:bodyPr/>
          <a:lstStyle>
            <a:lvl1pPr>
              <a:defRPr/>
            </a:lvl1pPr>
          </a:lstStyle>
          <a:p>
            <a:fld id="{5E286BB1-7113-4E4B-9002-447AFA609D35}" type="slidenum">
              <a:rPr lang="en-US" altLang="zh-TW"/>
              <a:pPr/>
              <a:t>‹#›</a:t>
            </a:fld>
            <a:endParaRPr lang="en-US" altLang="zh-TW"/>
          </a:p>
        </p:txBody>
      </p:sp>
    </p:spTree>
    <p:extLst>
      <p:ext uri="{BB962C8B-B14F-4D97-AF65-F5344CB8AC3E}">
        <p14:creationId xmlns:p14="http://schemas.microsoft.com/office/powerpoint/2010/main" val="3544460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A444EA1C-3A4E-4FB5-9701-741083CCB24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6A7DAA18-6522-4EF5-B7AF-6AF880886C8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60C22DB0-6D31-43EF-BF30-189BFC4719C0}"/>
              </a:ext>
            </a:extLst>
          </p:cNvPr>
          <p:cNvSpPr>
            <a:spLocks noGrp="1" noChangeArrowheads="1"/>
          </p:cNvSpPr>
          <p:nvPr>
            <p:ph type="sldNum" sz="quarter" idx="12"/>
          </p:nvPr>
        </p:nvSpPr>
        <p:spPr>
          <a:ln/>
        </p:spPr>
        <p:txBody>
          <a:bodyPr/>
          <a:lstStyle>
            <a:lvl1pPr>
              <a:defRPr/>
            </a:lvl1pPr>
          </a:lstStyle>
          <a:p>
            <a:fld id="{914231A2-3225-431E-9D09-5803D9865FF2}" type="slidenum">
              <a:rPr lang="en-US" altLang="zh-TW"/>
              <a:pPr/>
              <a:t>‹#›</a:t>
            </a:fld>
            <a:endParaRPr lang="en-US" altLang="zh-TW"/>
          </a:p>
        </p:txBody>
      </p:sp>
    </p:spTree>
    <p:extLst>
      <p:ext uri="{BB962C8B-B14F-4D97-AF65-F5344CB8AC3E}">
        <p14:creationId xmlns:p14="http://schemas.microsoft.com/office/powerpoint/2010/main" val="175024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6DB5BE28-23C3-4BE6-9797-53134362DB01}"/>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9CB4BAC7-707E-44C3-8E13-12769B1B78D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246DA149-4015-423F-94C5-24BACBE50781}"/>
              </a:ext>
            </a:extLst>
          </p:cNvPr>
          <p:cNvSpPr>
            <a:spLocks noGrp="1" noChangeArrowheads="1"/>
          </p:cNvSpPr>
          <p:nvPr>
            <p:ph type="sldNum" sz="quarter" idx="12"/>
          </p:nvPr>
        </p:nvSpPr>
        <p:spPr>
          <a:ln/>
        </p:spPr>
        <p:txBody>
          <a:bodyPr/>
          <a:lstStyle>
            <a:lvl1pPr>
              <a:defRPr/>
            </a:lvl1pPr>
          </a:lstStyle>
          <a:p>
            <a:fld id="{E825EEC9-05B6-43BD-BA19-0B374FB9F180}" type="slidenum">
              <a:rPr lang="en-US" altLang="zh-TW"/>
              <a:pPr/>
              <a:t>‹#›</a:t>
            </a:fld>
            <a:endParaRPr lang="en-US" altLang="zh-TW"/>
          </a:p>
        </p:txBody>
      </p:sp>
    </p:spTree>
    <p:extLst>
      <p:ext uri="{BB962C8B-B14F-4D97-AF65-F5344CB8AC3E}">
        <p14:creationId xmlns:p14="http://schemas.microsoft.com/office/powerpoint/2010/main" val="56187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C0B8B0D2-F481-4B8A-8BA2-F7FEC63261B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53B950E8-48D1-4DD1-91AA-3F968620072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1A76CD62-1128-4555-8AEE-1EE1211247FA}"/>
              </a:ext>
            </a:extLst>
          </p:cNvPr>
          <p:cNvSpPr>
            <a:spLocks noGrp="1" noChangeArrowheads="1"/>
          </p:cNvSpPr>
          <p:nvPr>
            <p:ph type="sldNum" sz="quarter" idx="12"/>
          </p:nvPr>
        </p:nvSpPr>
        <p:spPr>
          <a:ln/>
        </p:spPr>
        <p:txBody>
          <a:bodyPr/>
          <a:lstStyle>
            <a:lvl1pPr>
              <a:defRPr/>
            </a:lvl1pPr>
          </a:lstStyle>
          <a:p>
            <a:fld id="{B4299C3E-E2F5-4B03-9D9C-5E33E1F75547}" type="slidenum">
              <a:rPr lang="en-US" altLang="zh-TW"/>
              <a:pPr/>
              <a:t>‹#›</a:t>
            </a:fld>
            <a:endParaRPr lang="en-US" altLang="zh-TW"/>
          </a:p>
        </p:txBody>
      </p:sp>
    </p:spTree>
    <p:extLst>
      <p:ext uri="{BB962C8B-B14F-4D97-AF65-F5344CB8AC3E}">
        <p14:creationId xmlns:p14="http://schemas.microsoft.com/office/powerpoint/2010/main" val="3276733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a:extLst>
              <a:ext uri="{FF2B5EF4-FFF2-40B4-BE49-F238E27FC236}">
                <a16:creationId xmlns:a16="http://schemas.microsoft.com/office/drawing/2014/main" id="{D466A231-49E8-4C56-AC9B-75050F14E1C0}"/>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A7E5568E-17FF-4C03-BCAD-56879E6ADD62}"/>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35301333-5E5E-4F77-BDF5-8514BFE8648F}"/>
              </a:ext>
            </a:extLst>
          </p:cNvPr>
          <p:cNvSpPr>
            <a:spLocks noGrp="1" noChangeArrowheads="1"/>
          </p:cNvSpPr>
          <p:nvPr>
            <p:ph type="sldNum" sz="quarter" idx="12"/>
          </p:nvPr>
        </p:nvSpPr>
        <p:spPr>
          <a:ln/>
        </p:spPr>
        <p:txBody>
          <a:bodyPr/>
          <a:lstStyle>
            <a:lvl1pPr>
              <a:defRPr/>
            </a:lvl1pPr>
          </a:lstStyle>
          <a:p>
            <a:fld id="{0923E0F5-347C-4DA6-8EF9-7F0CE87D431B}" type="slidenum">
              <a:rPr lang="en-US" altLang="zh-TW"/>
              <a:pPr/>
              <a:t>‹#›</a:t>
            </a:fld>
            <a:endParaRPr lang="en-US" altLang="zh-TW"/>
          </a:p>
        </p:txBody>
      </p:sp>
    </p:spTree>
    <p:extLst>
      <p:ext uri="{BB962C8B-B14F-4D97-AF65-F5344CB8AC3E}">
        <p14:creationId xmlns:p14="http://schemas.microsoft.com/office/powerpoint/2010/main" val="111011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D7C38D79-AC15-412E-B7C2-160502027F77}"/>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44D2F8BC-C7ED-406D-B9CE-72D9F98E7E54}"/>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CAD774BA-FDB8-4EBB-8B8B-6CD9074B170B}"/>
              </a:ext>
            </a:extLst>
          </p:cNvPr>
          <p:cNvSpPr>
            <a:spLocks noGrp="1" noChangeArrowheads="1"/>
          </p:cNvSpPr>
          <p:nvPr>
            <p:ph type="sldNum" sz="quarter" idx="12"/>
          </p:nvPr>
        </p:nvSpPr>
        <p:spPr>
          <a:ln/>
        </p:spPr>
        <p:txBody>
          <a:bodyPr/>
          <a:lstStyle>
            <a:lvl1pPr>
              <a:defRPr/>
            </a:lvl1pPr>
          </a:lstStyle>
          <a:p>
            <a:fld id="{0CFEDCEA-4316-44A7-9288-08D368E45909}" type="slidenum">
              <a:rPr lang="en-US" altLang="zh-TW"/>
              <a:pPr/>
              <a:t>‹#›</a:t>
            </a:fld>
            <a:endParaRPr lang="en-US" altLang="zh-TW"/>
          </a:p>
        </p:txBody>
      </p:sp>
    </p:spTree>
    <p:extLst>
      <p:ext uri="{BB962C8B-B14F-4D97-AF65-F5344CB8AC3E}">
        <p14:creationId xmlns:p14="http://schemas.microsoft.com/office/powerpoint/2010/main" val="3423015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a:extLst>
              <a:ext uri="{FF2B5EF4-FFF2-40B4-BE49-F238E27FC236}">
                <a16:creationId xmlns:a16="http://schemas.microsoft.com/office/drawing/2014/main" id="{A36667B5-BD7F-4574-8E3A-6D295100D7FE}"/>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a:extLst>
              <a:ext uri="{FF2B5EF4-FFF2-40B4-BE49-F238E27FC236}">
                <a16:creationId xmlns:a16="http://schemas.microsoft.com/office/drawing/2014/main" id="{2994D68D-6498-4A48-9DEE-7EDD2A04191C}"/>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a:extLst>
              <a:ext uri="{FF2B5EF4-FFF2-40B4-BE49-F238E27FC236}">
                <a16:creationId xmlns:a16="http://schemas.microsoft.com/office/drawing/2014/main" id="{9E4AEE11-9A64-4F18-9903-FAAD3491AAC7}"/>
              </a:ext>
            </a:extLst>
          </p:cNvPr>
          <p:cNvSpPr>
            <a:spLocks noGrp="1" noChangeArrowheads="1"/>
          </p:cNvSpPr>
          <p:nvPr>
            <p:ph type="sldNum" sz="quarter" idx="12"/>
          </p:nvPr>
        </p:nvSpPr>
        <p:spPr>
          <a:ln/>
        </p:spPr>
        <p:txBody>
          <a:bodyPr/>
          <a:lstStyle>
            <a:lvl1pPr>
              <a:defRPr/>
            </a:lvl1pPr>
          </a:lstStyle>
          <a:p>
            <a:fld id="{89CEE7DF-9959-4F46-8D3C-CDE425B370EC}" type="slidenum">
              <a:rPr lang="en-US" altLang="zh-TW"/>
              <a:pPr/>
              <a:t>‹#›</a:t>
            </a:fld>
            <a:endParaRPr lang="en-US" altLang="zh-TW"/>
          </a:p>
        </p:txBody>
      </p:sp>
    </p:spTree>
    <p:extLst>
      <p:ext uri="{BB962C8B-B14F-4D97-AF65-F5344CB8AC3E}">
        <p14:creationId xmlns:p14="http://schemas.microsoft.com/office/powerpoint/2010/main" val="3845448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a:extLst>
              <a:ext uri="{FF2B5EF4-FFF2-40B4-BE49-F238E27FC236}">
                <a16:creationId xmlns:a16="http://schemas.microsoft.com/office/drawing/2014/main" id="{FD8C7041-5F2A-48BC-8E2D-3416EC2C3A5E}"/>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a:extLst>
              <a:ext uri="{FF2B5EF4-FFF2-40B4-BE49-F238E27FC236}">
                <a16:creationId xmlns:a16="http://schemas.microsoft.com/office/drawing/2014/main" id="{32993DDB-115F-4811-9979-057000B629D8}"/>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a:extLst>
              <a:ext uri="{FF2B5EF4-FFF2-40B4-BE49-F238E27FC236}">
                <a16:creationId xmlns:a16="http://schemas.microsoft.com/office/drawing/2014/main" id="{FF8FD1D2-FF93-44CD-8B73-52756A73D0CD}"/>
              </a:ext>
            </a:extLst>
          </p:cNvPr>
          <p:cNvSpPr>
            <a:spLocks noGrp="1" noChangeArrowheads="1"/>
          </p:cNvSpPr>
          <p:nvPr>
            <p:ph type="sldNum" sz="quarter" idx="12"/>
          </p:nvPr>
        </p:nvSpPr>
        <p:spPr>
          <a:ln/>
        </p:spPr>
        <p:txBody>
          <a:bodyPr/>
          <a:lstStyle>
            <a:lvl1pPr>
              <a:defRPr/>
            </a:lvl1pPr>
          </a:lstStyle>
          <a:p>
            <a:fld id="{2F1F302E-5378-46A8-A5E9-3C752E92A842}" type="slidenum">
              <a:rPr lang="en-US" altLang="zh-TW"/>
              <a:pPr/>
              <a:t>‹#›</a:t>
            </a:fld>
            <a:endParaRPr lang="en-US" altLang="zh-TW"/>
          </a:p>
        </p:txBody>
      </p:sp>
    </p:spTree>
    <p:extLst>
      <p:ext uri="{BB962C8B-B14F-4D97-AF65-F5344CB8AC3E}">
        <p14:creationId xmlns:p14="http://schemas.microsoft.com/office/powerpoint/2010/main" val="2927602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8B11DB7-BEC3-416B-A0E1-1F7AB6E07308}"/>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a:extLst>
              <a:ext uri="{FF2B5EF4-FFF2-40B4-BE49-F238E27FC236}">
                <a16:creationId xmlns:a16="http://schemas.microsoft.com/office/drawing/2014/main" id="{1228E641-4173-4970-B8E6-C5938E8BD473}"/>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a:extLst>
              <a:ext uri="{FF2B5EF4-FFF2-40B4-BE49-F238E27FC236}">
                <a16:creationId xmlns:a16="http://schemas.microsoft.com/office/drawing/2014/main" id="{6AF27F0D-7002-4098-8A13-762857295A58}"/>
              </a:ext>
            </a:extLst>
          </p:cNvPr>
          <p:cNvSpPr>
            <a:spLocks noGrp="1" noChangeArrowheads="1"/>
          </p:cNvSpPr>
          <p:nvPr>
            <p:ph type="sldNum" sz="quarter" idx="12"/>
          </p:nvPr>
        </p:nvSpPr>
        <p:spPr>
          <a:ln/>
        </p:spPr>
        <p:txBody>
          <a:bodyPr/>
          <a:lstStyle>
            <a:lvl1pPr>
              <a:defRPr/>
            </a:lvl1pPr>
          </a:lstStyle>
          <a:p>
            <a:fld id="{DD143466-FB35-4237-BD44-2A5F043FC259}" type="slidenum">
              <a:rPr lang="en-US" altLang="zh-TW"/>
              <a:pPr/>
              <a:t>‹#›</a:t>
            </a:fld>
            <a:endParaRPr lang="en-US" altLang="zh-TW"/>
          </a:p>
        </p:txBody>
      </p:sp>
    </p:spTree>
    <p:extLst>
      <p:ext uri="{BB962C8B-B14F-4D97-AF65-F5344CB8AC3E}">
        <p14:creationId xmlns:p14="http://schemas.microsoft.com/office/powerpoint/2010/main" val="1365163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12B724A6-0C05-454F-9920-C9CFCF3613AE}"/>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440402C1-D6C6-452D-8C7D-21B675E20AB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180B7F2F-BC82-4818-A1BC-89C6B20E1811}"/>
              </a:ext>
            </a:extLst>
          </p:cNvPr>
          <p:cNvSpPr>
            <a:spLocks noGrp="1" noChangeArrowheads="1"/>
          </p:cNvSpPr>
          <p:nvPr>
            <p:ph type="sldNum" sz="quarter" idx="12"/>
          </p:nvPr>
        </p:nvSpPr>
        <p:spPr>
          <a:ln/>
        </p:spPr>
        <p:txBody>
          <a:bodyPr/>
          <a:lstStyle>
            <a:lvl1pPr>
              <a:defRPr/>
            </a:lvl1pPr>
          </a:lstStyle>
          <a:p>
            <a:fld id="{53480523-F8E0-4F49-9FF5-4580B07BFABF}" type="slidenum">
              <a:rPr lang="en-US" altLang="zh-TW"/>
              <a:pPr/>
              <a:t>‹#›</a:t>
            </a:fld>
            <a:endParaRPr lang="en-US" altLang="zh-TW"/>
          </a:p>
        </p:txBody>
      </p:sp>
    </p:spTree>
    <p:extLst>
      <p:ext uri="{BB962C8B-B14F-4D97-AF65-F5344CB8AC3E}">
        <p14:creationId xmlns:p14="http://schemas.microsoft.com/office/powerpoint/2010/main" val="319340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741BC509-3B77-4958-8054-FE6B2DEDF874}"/>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9973453F-784B-4DDF-81C1-D5216CE9473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AF0B2129-C9A9-4936-8D39-7DF22A56E969}"/>
              </a:ext>
            </a:extLst>
          </p:cNvPr>
          <p:cNvSpPr>
            <a:spLocks noGrp="1" noChangeArrowheads="1"/>
          </p:cNvSpPr>
          <p:nvPr>
            <p:ph type="sldNum" sz="quarter" idx="12"/>
          </p:nvPr>
        </p:nvSpPr>
        <p:spPr>
          <a:ln/>
        </p:spPr>
        <p:txBody>
          <a:bodyPr/>
          <a:lstStyle>
            <a:lvl1pPr>
              <a:defRPr/>
            </a:lvl1pPr>
          </a:lstStyle>
          <a:p>
            <a:fld id="{AE252881-C1DE-4234-8A9B-F3A63FF9A980}" type="slidenum">
              <a:rPr lang="en-US" altLang="zh-TW"/>
              <a:pPr/>
              <a:t>‹#›</a:t>
            </a:fld>
            <a:endParaRPr lang="en-US" altLang="zh-TW"/>
          </a:p>
        </p:txBody>
      </p:sp>
    </p:spTree>
    <p:extLst>
      <p:ext uri="{BB962C8B-B14F-4D97-AF65-F5344CB8AC3E}">
        <p14:creationId xmlns:p14="http://schemas.microsoft.com/office/powerpoint/2010/main" val="16735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9D42F44-CBE1-44DD-A41A-2BCFE4AAA478}"/>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1A71F444-C759-4BF5-9622-A7863E63BCE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a:extLst>
              <a:ext uri="{FF2B5EF4-FFF2-40B4-BE49-F238E27FC236}">
                <a16:creationId xmlns:a16="http://schemas.microsoft.com/office/drawing/2014/main" id="{DA00C42B-A74F-4C1C-8A08-8ECD9B74D4E8}"/>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ea typeface="新細明體" pitchFamily="18" charset="-120"/>
              </a:defRPr>
            </a:lvl1pPr>
          </a:lstStyle>
          <a:p>
            <a:pPr>
              <a:defRPr/>
            </a:pPr>
            <a:endParaRPr lang="en-US" altLang="zh-TW"/>
          </a:p>
        </p:txBody>
      </p:sp>
      <p:sp>
        <p:nvSpPr>
          <p:cNvPr id="1029" name="Rectangle 5">
            <a:extLst>
              <a:ext uri="{FF2B5EF4-FFF2-40B4-BE49-F238E27FC236}">
                <a16:creationId xmlns:a16="http://schemas.microsoft.com/office/drawing/2014/main" id="{51AC2534-E1EE-4493-A089-B35885FC17D3}"/>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a typeface="新細明體" pitchFamily="18" charset="-120"/>
              </a:defRPr>
            </a:lvl1pPr>
          </a:lstStyle>
          <a:p>
            <a:pPr>
              <a:defRPr/>
            </a:pPr>
            <a:endParaRPr lang="en-US" altLang="zh-TW"/>
          </a:p>
        </p:txBody>
      </p:sp>
      <p:sp>
        <p:nvSpPr>
          <p:cNvPr id="1030" name="Rectangle 6">
            <a:extLst>
              <a:ext uri="{FF2B5EF4-FFF2-40B4-BE49-F238E27FC236}">
                <a16:creationId xmlns:a16="http://schemas.microsoft.com/office/drawing/2014/main" id="{FD547000-5B7D-40F0-86C4-969C4E2EDCCA}"/>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89C1DC2A-528C-4914-AAC2-032A8C58C25B}"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2pPr>
      <a:lvl3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3pPr>
      <a:lvl4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4pPr>
      <a:lvl5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pgw.udn.com.tw/gw/photo.php?u=https://uc.udn.com.tw/photo/2018/05/28/1/4801366.jpg&amp;x=0&amp;y=0&amp;sw=0&amp;sh=0&amp;sl=W&amp;fw=105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http://img.phonedaily.com/img/news/4112/03.jp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0.jpeg"/><Relationship Id="rId5" Type="http://schemas.openxmlformats.org/officeDocument/2006/relationships/image" Target="../media/image79.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notesSlide" Target="../notesSlides/notesSlide11.xml"/><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9.wmf"/><Relationship Id="rId4" Type="http://schemas.openxmlformats.org/officeDocument/2006/relationships/oleObject" Target="../embeddings/oleObject2.bin"/><Relationship Id="rId9" Type="http://schemas.openxmlformats.org/officeDocument/2006/relationships/image" Target="../media/image109.png"/></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jpe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標題 1">
            <a:extLst>
              <a:ext uri="{FF2B5EF4-FFF2-40B4-BE49-F238E27FC236}">
                <a16:creationId xmlns:a16="http://schemas.microsoft.com/office/drawing/2014/main" id="{F4CC447C-FDF2-41AA-9F39-CE5E700028F4}"/>
              </a:ext>
            </a:extLst>
          </p:cNvPr>
          <p:cNvSpPr>
            <a:spLocks noGrp="1"/>
          </p:cNvSpPr>
          <p:nvPr>
            <p:ph type="ctrTitle"/>
          </p:nvPr>
        </p:nvSpPr>
        <p:spPr>
          <a:xfrm>
            <a:off x="685800" y="765175"/>
            <a:ext cx="7702550" cy="1584325"/>
          </a:xfrm>
        </p:spPr>
        <p:txBody>
          <a:bodyPr/>
          <a:lstStyle/>
          <a:p>
            <a:r>
              <a:rPr lang="zh-TW" altLang="en-US" sz="9600" b="1">
                <a:solidFill>
                  <a:srgbClr val="C00000"/>
                </a:solidFill>
              </a:rPr>
              <a:t>電磁波</a:t>
            </a:r>
            <a:r>
              <a:rPr lang="en-US" altLang="zh-TW" sz="9600" b="1">
                <a:solidFill>
                  <a:srgbClr val="C00000"/>
                </a:solidFill>
              </a:rPr>
              <a:t>-2</a:t>
            </a:r>
            <a:endParaRPr lang="zh-TW" altLang="en-US" sz="9600" b="1">
              <a:solidFill>
                <a:srgbClr val="C00000"/>
              </a:solidFill>
            </a:endParaRPr>
          </a:p>
        </p:txBody>
      </p:sp>
      <p:sp>
        <p:nvSpPr>
          <p:cNvPr id="3075" name="副標題 2">
            <a:extLst>
              <a:ext uri="{FF2B5EF4-FFF2-40B4-BE49-F238E27FC236}">
                <a16:creationId xmlns:a16="http://schemas.microsoft.com/office/drawing/2014/main" id="{DE5F7C5D-5721-48E4-A34F-7496A9FE0349}"/>
              </a:ext>
            </a:extLst>
          </p:cNvPr>
          <p:cNvSpPr>
            <a:spLocks noGrp="1"/>
          </p:cNvSpPr>
          <p:nvPr>
            <p:ph type="subTitle" idx="1"/>
          </p:nvPr>
        </p:nvSpPr>
        <p:spPr>
          <a:xfrm>
            <a:off x="1403350" y="5445125"/>
            <a:ext cx="6400800" cy="714375"/>
          </a:xfrm>
        </p:spPr>
        <p:txBody>
          <a:bodyPr/>
          <a:lstStyle/>
          <a:p>
            <a:r>
              <a:rPr lang="zh-TW" altLang="en-US" b="1">
                <a:solidFill>
                  <a:srgbClr val="7030A0"/>
                </a:solidFill>
              </a:rPr>
              <a:t>第</a:t>
            </a:r>
            <a:r>
              <a:rPr lang="en-US" altLang="zh-TW" b="1">
                <a:solidFill>
                  <a:srgbClr val="7030A0"/>
                </a:solidFill>
              </a:rPr>
              <a:t>4</a:t>
            </a:r>
            <a:r>
              <a:rPr lang="zh-TW" altLang="en-US" b="1">
                <a:solidFill>
                  <a:srgbClr val="7030A0"/>
                </a:solidFill>
              </a:rPr>
              <a:t>週</a:t>
            </a:r>
            <a:endParaRPr lang="zh-TW" altLang="en-US"/>
          </a:p>
        </p:txBody>
      </p:sp>
      <p:pic>
        <p:nvPicPr>
          <p:cNvPr id="3076" name="圖片 4">
            <a:extLst>
              <a:ext uri="{FF2B5EF4-FFF2-40B4-BE49-F238E27FC236}">
                <a16:creationId xmlns:a16="http://schemas.microsoft.com/office/drawing/2014/main" id="{FEEF13D3-2169-40EF-B9DC-512E1578D9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420938"/>
            <a:ext cx="4659313"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a:extLst>
              <a:ext uri="{FF2B5EF4-FFF2-40B4-BE49-F238E27FC236}">
                <a16:creationId xmlns:a16="http://schemas.microsoft.com/office/drawing/2014/main" id="{C803181D-A2EF-4827-B4E7-38F1B2616806}"/>
              </a:ext>
            </a:extLst>
          </p:cNvPr>
          <p:cNvSpPr>
            <a:spLocks noGrp="1"/>
          </p:cNvSpPr>
          <p:nvPr>
            <p:ph type="title"/>
          </p:nvPr>
        </p:nvSpPr>
        <p:spPr/>
        <p:txBody>
          <a:bodyPr/>
          <a:lstStyle/>
          <a:p>
            <a:r>
              <a:rPr lang="zh-TW" altLang="en-US" sz="4800" b="1">
                <a:solidFill>
                  <a:srgbClr val="3333FF"/>
                </a:solidFill>
              </a:rPr>
              <a:t>買</a:t>
            </a:r>
            <a:r>
              <a:rPr lang="zh-TW" altLang="zh-TW" sz="4800" b="1">
                <a:solidFill>
                  <a:srgbClr val="3333FF"/>
                </a:solidFill>
              </a:rPr>
              <a:t>比吸收率值</a:t>
            </a:r>
            <a:r>
              <a:rPr lang="zh-TW" altLang="en-US" sz="4800" b="1">
                <a:solidFill>
                  <a:srgbClr val="3333FF"/>
                </a:solidFill>
              </a:rPr>
              <a:t>最低的手機？</a:t>
            </a:r>
            <a:r>
              <a:rPr lang="zh-TW" altLang="en-US"/>
              <a:t> </a:t>
            </a:r>
          </a:p>
        </p:txBody>
      </p:sp>
      <p:sp>
        <p:nvSpPr>
          <p:cNvPr id="12291" name="內容版面配置區 2">
            <a:extLst>
              <a:ext uri="{FF2B5EF4-FFF2-40B4-BE49-F238E27FC236}">
                <a16:creationId xmlns:a16="http://schemas.microsoft.com/office/drawing/2014/main" id="{249B0A92-F360-4807-B182-70DB8672A859}"/>
              </a:ext>
            </a:extLst>
          </p:cNvPr>
          <p:cNvSpPr>
            <a:spLocks noGrp="1"/>
          </p:cNvSpPr>
          <p:nvPr>
            <p:ph idx="1"/>
          </p:nvPr>
        </p:nvSpPr>
        <p:spPr/>
        <p:txBody>
          <a:bodyPr/>
          <a:lstStyle/>
          <a:p>
            <a:r>
              <a:rPr lang="zh-TW" altLang="zh-TW" sz="2800" b="1">
                <a:solidFill>
                  <a:srgbClr val="009900"/>
                </a:solidFill>
              </a:rPr>
              <a:t>以為「甲手機的比吸收率</a:t>
            </a:r>
            <a:r>
              <a:rPr lang="en-US" altLang="zh-TW" sz="2800" b="1">
                <a:solidFill>
                  <a:srgbClr val="009900"/>
                </a:solidFill>
              </a:rPr>
              <a:t>SAR</a:t>
            </a:r>
            <a:r>
              <a:rPr lang="zh-TW" altLang="zh-TW" sz="2800" b="1">
                <a:solidFill>
                  <a:srgbClr val="009900"/>
                </a:solidFill>
              </a:rPr>
              <a:t>值若比乙手機的低，則甲手機比較安全或好</a:t>
            </a:r>
            <a:r>
              <a:rPr lang="zh-TW" altLang="en-US" sz="2800" b="1">
                <a:solidFill>
                  <a:srgbClr val="009900"/>
                </a:solidFill>
              </a:rPr>
              <a:t>？</a:t>
            </a:r>
            <a:endParaRPr lang="en-US" altLang="zh-TW" sz="2800" b="1">
              <a:solidFill>
                <a:srgbClr val="009900"/>
              </a:solidFill>
            </a:endParaRPr>
          </a:p>
          <a:p>
            <a:r>
              <a:rPr lang="zh-TW" altLang="en-US" sz="2800" b="1">
                <a:solidFill>
                  <a:srgbClr val="009900"/>
                </a:solidFill>
              </a:rPr>
              <a:t>手機一直改變功率以便通訊時於最低功率（而非最高值）運作，最高值不是「常態值」</a:t>
            </a:r>
            <a:endParaRPr lang="en-US" altLang="zh-TW" sz="2800" b="1">
              <a:solidFill>
                <a:srgbClr val="009900"/>
              </a:solidFill>
            </a:endParaRPr>
          </a:p>
          <a:p>
            <a:r>
              <a:rPr lang="zh-TW" altLang="en-US" sz="2800" b="1">
                <a:solidFill>
                  <a:srgbClr val="009900"/>
                </a:solidFill>
              </a:rPr>
              <a:t>合法手機比吸收率值均合格，請不要「比來比去」</a:t>
            </a:r>
          </a:p>
        </p:txBody>
      </p:sp>
      <p:pic>
        <p:nvPicPr>
          <p:cNvPr id="12292" name="圖片 3">
            <a:extLst>
              <a:ext uri="{FF2B5EF4-FFF2-40B4-BE49-F238E27FC236}">
                <a16:creationId xmlns:a16="http://schemas.microsoft.com/office/drawing/2014/main" id="{21F6133E-81EA-468E-A291-5456A8CBD1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4508500"/>
            <a:ext cx="4638675"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5BBF3E8-C525-4E1B-A086-6B856E22DA10}"/>
              </a:ext>
            </a:extLst>
          </p:cNvPr>
          <p:cNvSpPr>
            <a:spLocks noGrp="1" noChangeArrowheads="1"/>
          </p:cNvSpPr>
          <p:nvPr>
            <p:ph type="title"/>
          </p:nvPr>
        </p:nvSpPr>
        <p:spPr>
          <a:xfrm>
            <a:off x="611188" y="609600"/>
            <a:ext cx="7993062" cy="1379538"/>
          </a:xfrm>
        </p:spPr>
        <p:txBody>
          <a:bodyPr/>
          <a:lstStyle/>
          <a:p>
            <a:pPr eaLnBrk="1" hangingPunct="1"/>
            <a:r>
              <a:rPr lang="zh-TW" altLang="en-US" sz="7500" b="1">
                <a:solidFill>
                  <a:srgbClr val="C00000"/>
                </a:solidFill>
                <a:latin typeface="新細明體" panose="02020500000000000000" pitchFamily="18" charset="-120"/>
              </a:rPr>
              <a:t>重傷社會</a:t>
            </a:r>
            <a:endParaRPr lang="zh-TW" altLang="en-US" sz="1200" b="1">
              <a:solidFill>
                <a:schemeClr val="tx1"/>
              </a:solidFill>
              <a:latin typeface="新細明體" panose="02020500000000000000" pitchFamily="18" charset="-120"/>
            </a:endParaRPr>
          </a:p>
        </p:txBody>
      </p:sp>
      <p:pic>
        <p:nvPicPr>
          <p:cNvPr id="13315" name="圖片 5" descr="ima.jpg">
            <a:extLst>
              <a:ext uri="{FF2B5EF4-FFF2-40B4-BE49-F238E27FC236}">
                <a16:creationId xmlns:a16="http://schemas.microsoft.com/office/drawing/2014/main" id="{B9D7CB04-E958-454B-BE31-D13C15A939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293938"/>
            <a:ext cx="3005137"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圖片 4" descr="imagesC.jpg">
            <a:extLst>
              <a:ext uri="{FF2B5EF4-FFF2-40B4-BE49-F238E27FC236}">
                <a16:creationId xmlns:a16="http://schemas.microsoft.com/office/drawing/2014/main" id="{655786AA-ADE7-4741-9A5D-F8FF5FE22F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19625" y="2306638"/>
            <a:ext cx="3165475"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a:extLst>
              <a:ext uri="{FF2B5EF4-FFF2-40B4-BE49-F238E27FC236}">
                <a16:creationId xmlns:a16="http://schemas.microsoft.com/office/drawing/2014/main" id="{A3489294-1DBF-479B-9CE4-7743DB136374}"/>
              </a:ext>
            </a:extLst>
          </p:cNvPr>
          <p:cNvSpPr>
            <a:spLocks noGrp="1"/>
          </p:cNvSpPr>
          <p:nvPr>
            <p:ph type="title"/>
          </p:nvPr>
        </p:nvSpPr>
        <p:spPr>
          <a:xfrm>
            <a:off x="685800" y="609600"/>
            <a:ext cx="7772400" cy="1814513"/>
          </a:xfrm>
        </p:spPr>
        <p:txBody>
          <a:bodyPr/>
          <a:lstStyle/>
          <a:p>
            <a:r>
              <a:rPr lang="zh-TW" altLang="en-US" sz="9600" b="1">
                <a:solidFill>
                  <a:srgbClr val="3333FF"/>
                </a:solidFill>
              </a:rPr>
              <a:t>盛行率 </a:t>
            </a:r>
            <a:r>
              <a:rPr lang="zh-TW" altLang="en-US" sz="4000" b="1">
                <a:solidFill>
                  <a:schemeClr val="tx1"/>
                </a:solidFill>
              </a:rPr>
              <a:t>國民素質？</a:t>
            </a:r>
            <a:endParaRPr lang="zh-TW" altLang="en-US" sz="4800" b="1">
              <a:solidFill>
                <a:schemeClr val="tx1"/>
              </a:solidFill>
            </a:endParaRPr>
          </a:p>
        </p:txBody>
      </p:sp>
      <p:sp>
        <p:nvSpPr>
          <p:cNvPr id="15363" name="內容版面配置區 2">
            <a:extLst>
              <a:ext uri="{FF2B5EF4-FFF2-40B4-BE49-F238E27FC236}">
                <a16:creationId xmlns:a16="http://schemas.microsoft.com/office/drawing/2014/main" id="{C27CB02F-17D3-4805-B8AD-BF6FDCB7196E}"/>
              </a:ext>
            </a:extLst>
          </p:cNvPr>
          <p:cNvSpPr>
            <a:spLocks noGrp="1"/>
          </p:cNvSpPr>
          <p:nvPr>
            <p:ph idx="1"/>
          </p:nvPr>
        </p:nvSpPr>
        <p:spPr>
          <a:xfrm>
            <a:off x="685800" y="2636838"/>
            <a:ext cx="7772400" cy="3459162"/>
          </a:xfrm>
        </p:spPr>
        <p:txBody>
          <a:bodyPr/>
          <a:lstStyle/>
          <a:p>
            <a:r>
              <a:rPr lang="zh-TW" altLang="en-US" sz="2800" b="1">
                <a:solidFill>
                  <a:srgbClr val="009900"/>
                </a:solidFill>
              </a:rPr>
              <a:t>各國宣稱電磁過敏人數比例：台灣遙遙領先</a:t>
            </a:r>
            <a:endParaRPr lang="en-US" altLang="zh-TW" sz="2800" b="1">
              <a:solidFill>
                <a:srgbClr val="009900"/>
              </a:solidFill>
            </a:endParaRPr>
          </a:p>
          <a:p>
            <a:r>
              <a:rPr lang="zh-TW" altLang="en-US" b="1">
                <a:solidFill>
                  <a:srgbClr val="009900"/>
                </a:solidFill>
              </a:rPr>
              <a:t>瑞典：</a:t>
            </a:r>
            <a:r>
              <a:rPr lang="en-US" altLang="zh-TW" b="1">
                <a:solidFill>
                  <a:srgbClr val="009900"/>
                </a:solidFill>
              </a:rPr>
              <a:t>1.5%</a:t>
            </a:r>
          </a:p>
          <a:p>
            <a:r>
              <a:rPr lang="zh-TW" altLang="en-US" b="1">
                <a:solidFill>
                  <a:srgbClr val="009900"/>
                </a:solidFill>
              </a:rPr>
              <a:t>英國：</a:t>
            </a:r>
            <a:r>
              <a:rPr lang="en-US" altLang="zh-TW" b="1">
                <a:solidFill>
                  <a:srgbClr val="009900"/>
                </a:solidFill>
              </a:rPr>
              <a:t>4%</a:t>
            </a:r>
          </a:p>
          <a:p>
            <a:r>
              <a:rPr lang="zh-TW" altLang="en-US" b="1">
                <a:solidFill>
                  <a:srgbClr val="009900"/>
                </a:solidFill>
              </a:rPr>
              <a:t>台灣：</a:t>
            </a:r>
            <a:r>
              <a:rPr lang="en-US" altLang="zh-TW" b="1">
                <a:solidFill>
                  <a:srgbClr val="FF00FF"/>
                </a:solidFill>
              </a:rPr>
              <a:t>13.5%</a:t>
            </a:r>
            <a:r>
              <a:rPr lang="en-US" altLang="zh-TW" b="1">
                <a:solidFill>
                  <a:srgbClr val="009900"/>
                </a:solidFill>
              </a:rPr>
              <a:t> </a:t>
            </a:r>
          </a:p>
          <a:p>
            <a:pPr>
              <a:buFontTx/>
              <a:buNone/>
            </a:pPr>
            <a:r>
              <a:rPr lang="zh-TW" altLang="en-US" sz="2000" b="1">
                <a:solidFill>
                  <a:srgbClr val="009900"/>
                </a:solidFill>
              </a:rPr>
              <a:t>       （公衛學者的調查）</a:t>
            </a:r>
          </a:p>
        </p:txBody>
      </p:sp>
      <p:pic>
        <p:nvPicPr>
          <p:cNvPr id="15364" name="圖片 3">
            <a:extLst>
              <a:ext uri="{FF2B5EF4-FFF2-40B4-BE49-F238E27FC236}">
                <a16:creationId xmlns:a16="http://schemas.microsoft.com/office/drawing/2014/main" id="{D365B631-543B-4E1A-868F-90D775A56F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5563" y="3284538"/>
            <a:ext cx="4221162"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文字方塊 1">
            <a:extLst>
              <a:ext uri="{FF2B5EF4-FFF2-40B4-BE49-F238E27FC236}">
                <a16:creationId xmlns:a16="http://schemas.microsoft.com/office/drawing/2014/main" id="{774D921E-05D0-44A2-AAAA-CF39A7308247}"/>
              </a:ext>
            </a:extLst>
          </p:cNvPr>
          <p:cNvSpPr txBox="1">
            <a:spLocks noChangeArrowheads="1"/>
          </p:cNvSpPr>
          <p:nvPr/>
        </p:nvSpPr>
        <p:spPr bwMode="auto">
          <a:xfrm>
            <a:off x="5580063" y="4581525"/>
            <a:ext cx="792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1600" b="1">
                <a:solidFill>
                  <a:srgbClr val="C00000"/>
                </a:solidFill>
              </a:rPr>
              <a:t>世衛</a:t>
            </a:r>
          </a:p>
        </p:txBody>
      </p:sp>
      <p:sp>
        <p:nvSpPr>
          <p:cNvPr id="15366" name="文字方塊 2">
            <a:extLst>
              <a:ext uri="{FF2B5EF4-FFF2-40B4-BE49-F238E27FC236}">
                <a16:creationId xmlns:a16="http://schemas.microsoft.com/office/drawing/2014/main" id="{54C867BF-A327-4393-8858-60328C5FEB4F}"/>
              </a:ext>
            </a:extLst>
          </p:cNvPr>
          <p:cNvSpPr txBox="1">
            <a:spLocks noChangeArrowheads="1"/>
          </p:cNvSpPr>
          <p:nvPr/>
        </p:nvSpPr>
        <p:spPr bwMode="auto">
          <a:xfrm>
            <a:off x="6156325" y="5949950"/>
            <a:ext cx="863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1600" b="1">
                <a:solidFill>
                  <a:srgbClr val="C00000"/>
                </a:solidFill>
              </a:rPr>
              <a:t>FCC</a:t>
            </a:r>
            <a:endParaRPr lang="zh-TW" altLang="en-US" sz="1600" b="1">
              <a:solidFill>
                <a:srgbClr val="C00000"/>
              </a:solidFill>
            </a:endParaRPr>
          </a:p>
        </p:txBody>
      </p:sp>
      <p:sp>
        <p:nvSpPr>
          <p:cNvPr id="15367" name="文字方塊 3">
            <a:extLst>
              <a:ext uri="{FF2B5EF4-FFF2-40B4-BE49-F238E27FC236}">
                <a16:creationId xmlns:a16="http://schemas.microsoft.com/office/drawing/2014/main" id="{2FB96B3D-10C5-4FBE-94F1-2CE92E704313}"/>
              </a:ext>
            </a:extLst>
          </p:cNvPr>
          <p:cNvSpPr txBox="1">
            <a:spLocks noChangeArrowheads="1"/>
          </p:cNvSpPr>
          <p:nvPr/>
        </p:nvSpPr>
        <p:spPr bwMode="auto">
          <a:xfrm>
            <a:off x="4932363" y="6021388"/>
            <a:ext cx="792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1600">
                <a:solidFill>
                  <a:srgbClr val="C00000"/>
                </a:solidFill>
              </a:rPr>
              <a:t>IEEE</a:t>
            </a:r>
            <a:endParaRPr lang="zh-TW" altLang="en-US" sz="1600">
              <a:solidFill>
                <a:srgbClr val="C00000"/>
              </a:solidFill>
            </a:endParaRPr>
          </a:p>
        </p:txBody>
      </p:sp>
      <p:sp>
        <p:nvSpPr>
          <p:cNvPr id="15368" name="文字方塊 5">
            <a:extLst>
              <a:ext uri="{FF2B5EF4-FFF2-40B4-BE49-F238E27FC236}">
                <a16:creationId xmlns:a16="http://schemas.microsoft.com/office/drawing/2014/main" id="{9644D930-B833-4B74-A0D4-5F836FFB8989}"/>
              </a:ext>
            </a:extLst>
          </p:cNvPr>
          <p:cNvSpPr txBox="1">
            <a:spLocks noChangeArrowheads="1"/>
          </p:cNvSpPr>
          <p:nvPr/>
        </p:nvSpPr>
        <p:spPr bwMode="auto">
          <a:xfrm>
            <a:off x="7019925" y="4919663"/>
            <a:ext cx="9366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1600" b="1">
                <a:solidFill>
                  <a:srgbClr val="C00000"/>
                </a:solidFill>
              </a:rPr>
              <a:t>ICNIRP</a:t>
            </a:r>
            <a:endParaRPr lang="zh-TW" altLang="en-US" sz="1600" b="1">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a:extLst>
              <a:ext uri="{FF2B5EF4-FFF2-40B4-BE49-F238E27FC236}">
                <a16:creationId xmlns:a16="http://schemas.microsoft.com/office/drawing/2014/main" id="{9C3B0E84-1B91-4A9B-85D4-0BEAE216CD5E}"/>
              </a:ext>
            </a:extLst>
          </p:cNvPr>
          <p:cNvSpPr>
            <a:spLocks noGrp="1"/>
          </p:cNvSpPr>
          <p:nvPr>
            <p:ph type="title"/>
          </p:nvPr>
        </p:nvSpPr>
        <p:spPr>
          <a:xfrm>
            <a:off x="395288" y="609600"/>
            <a:ext cx="8280400" cy="1143000"/>
          </a:xfrm>
        </p:spPr>
        <p:txBody>
          <a:bodyPr/>
          <a:lstStyle/>
          <a:p>
            <a:r>
              <a:rPr lang="zh-TW" altLang="en-US" sz="6600" b="1">
                <a:solidFill>
                  <a:srgbClr val="0000FF"/>
                </a:solidFill>
              </a:rPr>
              <a:t>手機不導致癌症</a:t>
            </a:r>
            <a:r>
              <a:rPr lang="zh-TW" altLang="en-US" sz="2400" b="1">
                <a:solidFill>
                  <a:srgbClr val="7030A0"/>
                </a:solidFill>
              </a:rPr>
              <a:t>生物物理</a:t>
            </a:r>
            <a:endParaRPr lang="zh-TW" altLang="en-US" sz="2400">
              <a:solidFill>
                <a:srgbClr val="7030A0"/>
              </a:solidFill>
            </a:endParaRPr>
          </a:p>
        </p:txBody>
      </p:sp>
      <p:sp>
        <p:nvSpPr>
          <p:cNvPr id="16387" name="內容版面配置區 2">
            <a:extLst>
              <a:ext uri="{FF2B5EF4-FFF2-40B4-BE49-F238E27FC236}">
                <a16:creationId xmlns:a16="http://schemas.microsoft.com/office/drawing/2014/main" id="{0479DA5F-53D6-49D6-AF85-C8009B301CA4}"/>
              </a:ext>
            </a:extLst>
          </p:cNvPr>
          <p:cNvSpPr>
            <a:spLocks noGrp="1"/>
          </p:cNvSpPr>
          <p:nvPr>
            <p:ph idx="1"/>
          </p:nvPr>
        </p:nvSpPr>
        <p:spPr/>
        <p:txBody>
          <a:bodyPr/>
          <a:lstStyle/>
          <a:p>
            <a:r>
              <a:rPr lang="zh-TW" altLang="en-US" b="1">
                <a:solidFill>
                  <a:srgbClr val="009900"/>
                </a:solidFill>
              </a:rPr>
              <a:t>手機基地台電磁波 ≒</a:t>
            </a:r>
            <a:endParaRPr lang="en-US" altLang="zh-TW" b="1">
              <a:solidFill>
                <a:srgbClr val="009900"/>
              </a:solidFill>
            </a:endParaRPr>
          </a:p>
          <a:p>
            <a:pPr>
              <a:buFontTx/>
              <a:buNone/>
            </a:pPr>
            <a:r>
              <a:rPr lang="en-US" altLang="zh-TW" b="1">
                <a:solidFill>
                  <a:srgbClr val="009900"/>
                </a:solidFill>
              </a:rPr>
              <a:t>     </a:t>
            </a:r>
            <a:r>
              <a:rPr lang="zh-TW" altLang="en-US" b="1">
                <a:solidFill>
                  <a:srgbClr val="009900"/>
                </a:solidFill>
              </a:rPr>
              <a:t>陽光的三十萬分之一</a:t>
            </a:r>
            <a:endParaRPr lang="en-US" altLang="zh-TW" b="1">
              <a:solidFill>
                <a:srgbClr val="009900"/>
              </a:solidFill>
            </a:endParaRPr>
          </a:p>
          <a:p>
            <a:r>
              <a:rPr lang="zh-TW" altLang="en-US" b="1">
                <a:solidFill>
                  <a:srgbClr val="009900"/>
                </a:solidFill>
              </a:rPr>
              <a:t>能量不足時，</a:t>
            </a:r>
            <a:endParaRPr lang="en-US" altLang="zh-TW" b="1">
              <a:solidFill>
                <a:srgbClr val="009900"/>
              </a:solidFill>
            </a:endParaRPr>
          </a:p>
          <a:p>
            <a:pPr>
              <a:buFontTx/>
              <a:buNone/>
            </a:pPr>
            <a:r>
              <a:rPr lang="zh-TW" altLang="en-US" b="1">
                <a:solidFill>
                  <a:srgbClr val="009900"/>
                </a:solidFill>
              </a:rPr>
              <a:t>      丟再多石頭也不能過河</a:t>
            </a:r>
            <a:endParaRPr lang="en-US" altLang="zh-TW" b="1">
              <a:solidFill>
                <a:srgbClr val="009900"/>
              </a:solidFill>
            </a:endParaRPr>
          </a:p>
          <a:p>
            <a:r>
              <a:rPr lang="zh-TW" altLang="en-US" b="1">
                <a:solidFill>
                  <a:srgbClr val="009900"/>
                </a:solidFill>
              </a:rPr>
              <a:t>若生命分子鍵結能被</a:t>
            </a:r>
            <a:endParaRPr lang="en-US" altLang="zh-TW" b="1">
              <a:solidFill>
                <a:srgbClr val="009900"/>
              </a:solidFill>
            </a:endParaRPr>
          </a:p>
          <a:p>
            <a:pPr>
              <a:buFontTx/>
              <a:buNone/>
            </a:pPr>
            <a:r>
              <a:rPr lang="en-US" altLang="zh-TW" b="1">
                <a:solidFill>
                  <a:srgbClr val="009900"/>
                </a:solidFill>
              </a:rPr>
              <a:t>       </a:t>
            </a:r>
            <a:r>
              <a:rPr lang="zh-TW" altLang="en-US" b="1">
                <a:solidFill>
                  <a:srgbClr val="009900"/>
                </a:solidFill>
              </a:rPr>
              <a:t>手機電磁波打斷，世上就無生命。</a:t>
            </a:r>
          </a:p>
        </p:txBody>
      </p:sp>
      <p:pic>
        <p:nvPicPr>
          <p:cNvPr id="16388" name="圖片 4" descr="can.jpg">
            <a:extLst>
              <a:ext uri="{FF2B5EF4-FFF2-40B4-BE49-F238E27FC236}">
                <a16:creationId xmlns:a16="http://schemas.microsoft.com/office/drawing/2014/main" id="{3B0B1E82-F3D2-4CF7-8E23-4C0085D70A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1844675"/>
            <a:ext cx="288131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7833A888-F310-4A8F-841F-EC2DEE84F4C8}"/>
              </a:ext>
            </a:extLst>
          </p:cNvPr>
          <p:cNvSpPr>
            <a:spLocks noGrp="1"/>
          </p:cNvSpPr>
          <p:nvPr>
            <p:ph type="title"/>
          </p:nvPr>
        </p:nvSpPr>
        <p:spPr/>
        <p:txBody>
          <a:bodyPr/>
          <a:lstStyle/>
          <a:p>
            <a:r>
              <a:rPr lang="zh-TW" altLang="en-US" sz="9600" b="1">
                <a:solidFill>
                  <a:srgbClr val="C00000"/>
                </a:solidFill>
              </a:rPr>
              <a:t>世界衛生組織</a:t>
            </a:r>
            <a:endParaRPr lang="zh-TW" altLang="en-US" sz="9600">
              <a:solidFill>
                <a:srgbClr val="C00000"/>
              </a:solidFill>
            </a:endParaRPr>
          </a:p>
        </p:txBody>
      </p:sp>
      <p:sp>
        <p:nvSpPr>
          <p:cNvPr id="17411" name="內容版面配置區 2">
            <a:extLst>
              <a:ext uri="{FF2B5EF4-FFF2-40B4-BE49-F238E27FC236}">
                <a16:creationId xmlns:a16="http://schemas.microsoft.com/office/drawing/2014/main" id="{3B528556-B54A-45CF-B2A7-9B73EAAB8CF9}"/>
              </a:ext>
            </a:extLst>
          </p:cNvPr>
          <p:cNvSpPr>
            <a:spLocks noGrp="1"/>
          </p:cNvSpPr>
          <p:nvPr>
            <p:ph idx="1"/>
          </p:nvPr>
        </p:nvSpPr>
        <p:spPr>
          <a:xfrm>
            <a:off x="685800" y="1981200"/>
            <a:ext cx="3886200" cy="4114800"/>
          </a:xfrm>
        </p:spPr>
        <p:txBody>
          <a:bodyPr/>
          <a:lstStyle/>
          <a:p>
            <a:r>
              <a:rPr lang="en-US" altLang="zh-TW" b="1">
                <a:solidFill>
                  <a:srgbClr val="009900"/>
                </a:solidFill>
              </a:rPr>
              <a:t>2006</a:t>
            </a:r>
            <a:r>
              <a:rPr lang="zh-TW" altLang="en-US" b="1">
                <a:solidFill>
                  <a:srgbClr val="009900"/>
                </a:solidFill>
              </a:rPr>
              <a:t>年</a:t>
            </a:r>
            <a:r>
              <a:rPr lang="zh-TW" altLang="en-US" sz="1800" b="1">
                <a:solidFill>
                  <a:srgbClr val="009900"/>
                </a:solidFill>
              </a:rPr>
              <a:t>第</a:t>
            </a:r>
            <a:r>
              <a:rPr lang="en-US" altLang="zh-TW" sz="1800" b="1">
                <a:solidFill>
                  <a:srgbClr val="009900"/>
                </a:solidFill>
              </a:rPr>
              <a:t>304</a:t>
            </a:r>
            <a:r>
              <a:rPr lang="zh-TW" altLang="en-US" sz="1800" b="1">
                <a:solidFill>
                  <a:srgbClr val="009900"/>
                </a:solidFill>
              </a:rPr>
              <a:t>號文件</a:t>
            </a:r>
            <a:r>
              <a:rPr lang="en-US" altLang="zh-TW" sz="1800" b="1">
                <a:solidFill>
                  <a:srgbClr val="009900"/>
                </a:solidFill>
              </a:rPr>
              <a:t>〈</a:t>
            </a:r>
            <a:r>
              <a:rPr lang="zh-TW" altLang="en-US" sz="1800" b="1">
                <a:solidFill>
                  <a:srgbClr val="009900"/>
                </a:solidFill>
              </a:rPr>
              <a:t>基地台及無線技術</a:t>
            </a:r>
            <a:r>
              <a:rPr lang="en-US" altLang="zh-TW" sz="1800" b="1">
                <a:solidFill>
                  <a:srgbClr val="009900"/>
                </a:solidFill>
              </a:rPr>
              <a:t>〉</a:t>
            </a:r>
          </a:p>
          <a:p>
            <a:r>
              <a:rPr lang="en-US" altLang="zh-TW" b="1">
                <a:solidFill>
                  <a:srgbClr val="009900"/>
                </a:solidFill>
              </a:rPr>
              <a:t>2011</a:t>
            </a:r>
            <a:r>
              <a:rPr lang="zh-TW" altLang="en-US" b="1">
                <a:solidFill>
                  <a:srgbClr val="009900"/>
                </a:solidFill>
              </a:rPr>
              <a:t>年</a:t>
            </a:r>
            <a:r>
              <a:rPr lang="zh-TW" altLang="en-US" sz="1800" b="1">
                <a:solidFill>
                  <a:srgbClr val="009900"/>
                </a:solidFill>
              </a:rPr>
              <a:t>第</a:t>
            </a:r>
            <a:r>
              <a:rPr lang="en-US" altLang="zh-TW" sz="1800" b="1">
                <a:solidFill>
                  <a:srgbClr val="009900"/>
                </a:solidFill>
              </a:rPr>
              <a:t>193</a:t>
            </a:r>
            <a:r>
              <a:rPr lang="zh-TW" altLang="en-US" sz="1800" b="1">
                <a:solidFill>
                  <a:srgbClr val="009900"/>
                </a:solidFill>
              </a:rPr>
              <a:t>號文件</a:t>
            </a:r>
            <a:r>
              <a:rPr lang="en-US" altLang="zh-TW" sz="1800" b="1">
                <a:solidFill>
                  <a:srgbClr val="009900"/>
                </a:solidFill>
              </a:rPr>
              <a:t>〈</a:t>
            </a:r>
            <a:r>
              <a:rPr lang="zh-TW" altLang="en-US" sz="1800" b="1">
                <a:solidFill>
                  <a:srgbClr val="009900"/>
                </a:solidFill>
              </a:rPr>
              <a:t>電磁場與公眾健康：手機</a:t>
            </a:r>
            <a:r>
              <a:rPr lang="en-US" altLang="zh-TW" sz="1800" b="1">
                <a:solidFill>
                  <a:srgbClr val="009900"/>
                </a:solidFill>
              </a:rPr>
              <a:t>〉</a:t>
            </a:r>
          </a:p>
          <a:p>
            <a:r>
              <a:rPr lang="en-US" altLang="zh-TW" b="1">
                <a:solidFill>
                  <a:srgbClr val="009900"/>
                </a:solidFill>
              </a:rPr>
              <a:t>2013</a:t>
            </a:r>
            <a:r>
              <a:rPr lang="zh-TW" altLang="en-US" b="1">
                <a:solidFill>
                  <a:srgbClr val="009900"/>
                </a:solidFill>
              </a:rPr>
              <a:t>年</a:t>
            </a:r>
            <a:r>
              <a:rPr lang="en-US" altLang="zh-TW" sz="1800" b="1">
                <a:solidFill>
                  <a:srgbClr val="009900"/>
                </a:solidFill>
              </a:rPr>
              <a:t>〈</a:t>
            </a:r>
            <a:r>
              <a:rPr lang="zh-TW" altLang="en-US" sz="1800" b="1">
                <a:solidFill>
                  <a:srgbClr val="009900"/>
                </a:solidFill>
              </a:rPr>
              <a:t>手機與基地台有何健康風險？</a:t>
            </a:r>
            <a:r>
              <a:rPr lang="en-US" altLang="zh-TW" sz="1800" b="1">
                <a:solidFill>
                  <a:srgbClr val="009900"/>
                </a:solidFill>
              </a:rPr>
              <a:t>〉</a:t>
            </a:r>
          </a:p>
          <a:p>
            <a:r>
              <a:rPr lang="en-US" altLang="zh-TW" b="1">
                <a:solidFill>
                  <a:srgbClr val="009900"/>
                </a:solidFill>
              </a:rPr>
              <a:t>2015</a:t>
            </a:r>
            <a:r>
              <a:rPr lang="zh-TW" altLang="en-US" b="1">
                <a:solidFill>
                  <a:srgbClr val="009900"/>
                </a:solidFill>
              </a:rPr>
              <a:t>年</a:t>
            </a:r>
            <a:r>
              <a:rPr lang="zh-TW" altLang="en-US" sz="1800" b="1">
                <a:solidFill>
                  <a:srgbClr val="009900"/>
                </a:solidFill>
              </a:rPr>
              <a:t>「無證據低强度會有任何不良的健康後果」</a:t>
            </a:r>
            <a:endParaRPr lang="en-US" altLang="zh-TW" sz="1800" b="1">
              <a:solidFill>
                <a:srgbClr val="009900"/>
              </a:solidFill>
            </a:endParaRPr>
          </a:p>
        </p:txBody>
      </p:sp>
      <p:pic>
        <p:nvPicPr>
          <p:cNvPr id="17412" name="Picture 4" descr="D:\EY_Documents\Pictures\ICNIRP (low).jpg">
            <a:extLst>
              <a:ext uri="{FF2B5EF4-FFF2-40B4-BE49-F238E27FC236}">
                <a16:creationId xmlns:a16="http://schemas.microsoft.com/office/drawing/2014/main" id="{8AD7874E-86A5-4533-B712-6004E1DFB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1989138"/>
            <a:ext cx="377825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A102818-8149-4F1C-827A-DEBB9823E21A}"/>
              </a:ext>
            </a:extLst>
          </p:cNvPr>
          <p:cNvSpPr>
            <a:spLocks noGrp="1" noChangeArrowheads="1"/>
          </p:cNvSpPr>
          <p:nvPr>
            <p:ph type="title"/>
          </p:nvPr>
        </p:nvSpPr>
        <p:spPr/>
        <p:txBody>
          <a:bodyPr/>
          <a:lstStyle/>
          <a:p>
            <a:pPr eaLnBrk="1" hangingPunct="1"/>
            <a:r>
              <a:rPr lang="zh-TW" altLang="en-US" sz="9600" b="1">
                <a:solidFill>
                  <a:srgbClr val="3333FF"/>
                </a:solidFill>
              </a:rPr>
              <a:t>世衛</a:t>
            </a:r>
            <a:r>
              <a:rPr lang="en-US" altLang="zh-TW" sz="9600" b="1">
                <a:solidFill>
                  <a:srgbClr val="3333FF"/>
                </a:solidFill>
              </a:rPr>
              <a:t>-1</a:t>
            </a:r>
            <a:r>
              <a:rPr lang="en-US" altLang="zh-TW" sz="3600" b="1">
                <a:solidFill>
                  <a:schemeClr val="tx1"/>
                </a:solidFill>
              </a:rPr>
              <a:t>2006</a:t>
            </a:r>
            <a:r>
              <a:rPr lang="zh-TW" altLang="en-US" sz="3600" b="1">
                <a:solidFill>
                  <a:schemeClr val="tx1"/>
                </a:solidFill>
              </a:rPr>
              <a:t>年</a:t>
            </a:r>
            <a:r>
              <a:rPr lang="zh-TW" altLang="en-US" sz="3600" b="1">
                <a:solidFill>
                  <a:srgbClr val="3333FF"/>
                </a:solidFill>
              </a:rPr>
              <a:t>第</a:t>
            </a:r>
            <a:r>
              <a:rPr lang="en-US" altLang="zh-TW" sz="3600" b="1">
                <a:solidFill>
                  <a:srgbClr val="3333FF"/>
                </a:solidFill>
              </a:rPr>
              <a:t>304</a:t>
            </a:r>
            <a:r>
              <a:rPr lang="zh-TW" altLang="en-US" sz="3600" b="1">
                <a:solidFill>
                  <a:srgbClr val="3333FF"/>
                </a:solidFill>
              </a:rPr>
              <a:t>號文件</a:t>
            </a:r>
            <a:endParaRPr lang="zh-TW" altLang="en-US" sz="3600" b="1">
              <a:solidFill>
                <a:srgbClr val="0000FF"/>
              </a:solidFill>
            </a:endParaRPr>
          </a:p>
        </p:txBody>
      </p:sp>
      <p:sp>
        <p:nvSpPr>
          <p:cNvPr id="18435" name="Rectangle 3">
            <a:extLst>
              <a:ext uri="{FF2B5EF4-FFF2-40B4-BE49-F238E27FC236}">
                <a16:creationId xmlns:a16="http://schemas.microsoft.com/office/drawing/2014/main" id="{F7CEDA9E-8B50-407E-9D32-68BCD34BE6B0}"/>
              </a:ext>
            </a:extLst>
          </p:cNvPr>
          <p:cNvSpPr>
            <a:spLocks noGrp="1" noChangeArrowheads="1"/>
          </p:cNvSpPr>
          <p:nvPr>
            <p:ph type="body" idx="1"/>
          </p:nvPr>
        </p:nvSpPr>
        <p:spPr>
          <a:xfrm>
            <a:off x="685800" y="1981200"/>
            <a:ext cx="4419600" cy="4114800"/>
          </a:xfrm>
        </p:spPr>
        <p:txBody>
          <a:bodyPr/>
          <a:lstStyle/>
          <a:p>
            <a:pPr lvl="1" eaLnBrk="1" hangingPunct="1">
              <a:buFontTx/>
              <a:buNone/>
            </a:pPr>
            <a:r>
              <a:rPr lang="zh-TW" altLang="en-US" sz="4000" b="1">
                <a:solidFill>
                  <a:srgbClr val="009900"/>
                </a:solidFill>
              </a:rPr>
              <a:t>現有證據無法證實暴露在基地台電磁波下會造成任何不良的健康後果</a:t>
            </a:r>
          </a:p>
          <a:p>
            <a:pPr lvl="1" algn="r" eaLnBrk="1" hangingPunct="1">
              <a:buFontTx/>
              <a:buNone/>
            </a:pPr>
            <a:r>
              <a:rPr lang="zh-TW" altLang="en-US" sz="2000" b="1"/>
              <a:t>世界衛生組織</a:t>
            </a:r>
            <a:r>
              <a:rPr lang="en-US" altLang="zh-TW" sz="2000" b="1"/>
              <a:t>2006-5-15</a:t>
            </a:r>
          </a:p>
          <a:p>
            <a:pPr lvl="1" algn="r" eaLnBrk="1" hangingPunct="1">
              <a:buFontTx/>
              <a:buNone/>
            </a:pPr>
            <a:r>
              <a:rPr lang="zh-TW" altLang="en-US" sz="2000" b="1">
                <a:solidFill>
                  <a:srgbClr val="6600FF"/>
                </a:solidFill>
              </a:rPr>
              <a:t>找不到致病機制</a:t>
            </a:r>
          </a:p>
          <a:p>
            <a:pPr lvl="1" algn="r" eaLnBrk="1" hangingPunct="1">
              <a:buFontTx/>
              <a:buNone/>
            </a:pPr>
            <a:endParaRPr lang="zh-TW" altLang="en-US" sz="1200" b="1"/>
          </a:p>
          <a:p>
            <a:pPr lvl="1" algn="r" eaLnBrk="1" hangingPunct="1">
              <a:buFontTx/>
              <a:buNone/>
            </a:pPr>
            <a:endParaRPr lang="en-US" altLang="zh-TW" sz="2000" b="1"/>
          </a:p>
        </p:txBody>
      </p:sp>
      <p:pic>
        <p:nvPicPr>
          <p:cNvPr id="18436" name="Picture 4" descr="mast_with_cb">
            <a:extLst>
              <a:ext uri="{FF2B5EF4-FFF2-40B4-BE49-F238E27FC236}">
                <a16:creationId xmlns:a16="http://schemas.microsoft.com/office/drawing/2014/main" id="{ABE183DB-244A-4417-AE6A-8EB92E92B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209800"/>
            <a:ext cx="2668588" cy="357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a:extLst>
              <a:ext uri="{FF2B5EF4-FFF2-40B4-BE49-F238E27FC236}">
                <a16:creationId xmlns:a16="http://schemas.microsoft.com/office/drawing/2014/main" id="{13F49887-91CD-4FB0-9DE6-A35A8A2AC77F}"/>
              </a:ext>
            </a:extLst>
          </p:cNvPr>
          <p:cNvSpPr>
            <a:spLocks noGrp="1"/>
          </p:cNvSpPr>
          <p:nvPr>
            <p:ph type="title"/>
          </p:nvPr>
        </p:nvSpPr>
        <p:spPr/>
        <p:txBody>
          <a:bodyPr/>
          <a:lstStyle/>
          <a:p>
            <a:r>
              <a:rPr lang="zh-TW" altLang="en-US" sz="8800" b="1">
                <a:solidFill>
                  <a:srgbClr val="3333FF"/>
                </a:solidFill>
              </a:rPr>
              <a:t>世衛</a:t>
            </a:r>
            <a:r>
              <a:rPr lang="en-US" altLang="zh-TW" sz="8800" b="1">
                <a:solidFill>
                  <a:srgbClr val="3333FF"/>
                </a:solidFill>
              </a:rPr>
              <a:t>-2</a:t>
            </a:r>
            <a:r>
              <a:rPr lang="zh-TW" altLang="en-US" sz="8800" b="1">
                <a:solidFill>
                  <a:srgbClr val="3333FF"/>
                </a:solidFill>
              </a:rPr>
              <a:t> </a:t>
            </a:r>
            <a:r>
              <a:rPr lang="zh-TW" altLang="en-US" b="1">
                <a:solidFill>
                  <a:schemeClr val="tx1"/>
                </a:solidFill>
              </a:rPr>
              <a:t>能量低不致癌</a:t>
            </a:r>
            <a:endParaRPr lang="zh-TW" altLang="en-US" b="1">
              <a:solidFill>
                <a:srgbClr val="3333FF"/>
              </a:solidFill>
            </a:endParaRPr>
          </a:p>
        </p:txBody>
      </p:sp>
      <p:sp>
        <p:nvSpPr>
          <p:cNvPr id="20483" name="內容版面配置區 2">
            <a:extLst>
              <a:ext uri="{FF2B5EF4-FFF2-40B4-BE49-F238E27FC236}">
                <a16:creationId xmlns:a16="http://schemas.microsoft.com/office/drawing/2014/main" id="{B8B23553-7AC4-46D6-8AB9-F42C4682796C}"/>
              </a:ext>
            </a:extLst>
          </p:cNvPr>
          <p:cNvSpPr>
            <a:spLocks noGrp="1"/>
          </p:cNvSpPr>
          <p:nvPr>
            <p:ph idx="1"/>
          </p:nvPr>
        </p:nvSpPr>
        <p:spPr/>
        <p:txBody>
          <a:bodyPr/>
          <a:lstStyle/>
          <a:p>
            <a:r>
              <a:rPr lang="zh-TW" altLang="en-US" sz="2800" b="1">
                <a:solidFill>
                  <a:srgbClr val="009900"/>
                </a:solidFill>
              </a:rPr>
              <a:t>基地台電磁波暴露值，為國際標準值的十萬分之二到百分之二間</a:t>
            </a:r>
            <a:endParaRPr lang="en-US" altLang="zh-TW" sz="2800" b="1">
              <a:solidFill>
                <a:srgbClr val="009900"/>
              </a:solidFill>
            </a:endParaRPr>
          </a:p>
          <a:p>
            <a:r>
              <a:rPr lang="zh-TW" altLang="en-US" sz="2800" b="1">
                <a:solidFill>
                  <a:srgbClr val="009900"/>
                </a:solidFill>
              </a:rPr>
              <a:t>媒體報導基地台附近有多人罹患癌症，但基地台分佈極廣，附近有多人罹癌很可能只是巧合</a:t>
            </a:r>
            <a:endParaRPr lang="en-US" altLang="zh-TW" sz="2800" b="1">
              <a:solidFill>
                <a:srgbClr val="009900"/>
              </a:solidFill>
            </a:endParaRPr>
          </a:p>
          <a:p>
            <a:r>
              <a:rPr lang="zh-TW" altLang="en-US" sz="2800" b="1">
                <a:solidFill>
                  <a:srgbClr val="009900"/>
                </a:solidFill>
              </a:rPr>
              <a:t>又多種不同癌症，並無共通特性，因此基地台不太可能是癌症的共通成因</a:t>
            </a:r>
          </a:p>
        </p:txBody>
      </p:sp>
      <p:pic>
        <p:nvPicPr>
          <p:cNvPr id="20484" name="圖片 3">
            <a:extLst>
              <a:ext uri="{FF2B5EF4-FFF2-40B4-BE49-F238E27FC236}">
                <a16:creationId xmlns:a16="http://schemas.microsoft.com/office/drawing/2014/main" id="{F780E48E-B974-4375-86F1-73E5864ED3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4365625"/>
            <a:ext cx="250348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25017DC7-C399-4301-9817-C09A0EAA2CA8}"/>
              </a:ext>
            </a:extLst>
          </p:cNvPr>
          <p:cNvSpPr>
            <a:spLocks noGrp="1"/>
          </p:cNvSpPr>
          <p:nvPr>
            <p:ph type="title"/>
          </p:nvPr>
        </p:nvSpPr>
        <p:spPr/>
        <p:txBody>
          <a:bodyPr/>
          <a:lstStyle/>
          <a:p>
            <a:r>
              <a:rPr lang="zh-TW" altLang="en-US" sz="8800" b="1">
                <a:solidFill>
                  <a:srgbClr val="3333FF"/>
                </a:solidFill>
              </a:rPr>
              <a:t>世衛</a:t>
            </a:r>
            <a:r>
              <a:rPr lang="en-US" altLang="zh-TW" sz="8800" b="1">
                <a:solidFill>
                  <a:srgbClr val="3333FF"/>
                </a:solidFill>
              </a:rPr>
              <a:t>-3</a:t>
            </a:r>
            <a:r>
              <a:rPr lang="en-US" altLang="zh-TW" b="1">
                <a:solidFill>
                  <a:srgbClr val="3333FF"/>
                </a:solidFill>
              </a:rPr>
              <a:t> </a:t>
            </a:r>
            <a:r>
              <a:rPr lang="zh-TW" altLang="en-US" b="1">
                <a:solidFill>
                  <a:schemeClr val="tx1"/>
                </a:solidFill>
              </a:rPr>
              <a:t>評估整體證據</a:t>
            </a:r>
            <a:endParaRPr lang="zh-TW" altLang="en-US">
              <a:solidFill>
                <a:schemeClr val="tx1"/>
              </a:solidFill>
            </a:endParaRPr>
          </a:p>
        </p:txBody>
      </p:sp>
      <p:sp>
        <p:nvSpPr>
          <p:cNvPr id="21507" name="內容版面配置區 2">
            <a:extLst>
              <a:ext uri="{FF2B5EF4-FFF2-40B4-BE49-F238E27FC236}">
                <a16:creationId xmlns:a16="http://schemas.microsoft.com/office/drawing/2014/main" id="{8BD768AB-0ABF-49FA-98A1-02CD8317ACED}"/>
              </a:ext>
            </a:extLst>
          </p:cNvPr>
          <p:cNvSpPr>
            <a:spLocks noGrp="1"/>
          </p:cNvSpPr>
          <p:nvPr>
            <p:ph idx="1"/>
          </p:nvPr>
        </p:nvSpPr>
        <p:spPr/>
        <p:txBody>
          <a:bodyPr/>
          <a:lstStyle/>
          <a:p>
            <a:r>
              <a:rPr lang="zh-TW" altLang="en-US" sz="3000" b="1">
                <a:solidFill>
                  <a:srgbClr val="009900"/>
                </a:solidFill>
              </a:rPr>
              <a:t>射頻唯一的健康效應就是人體增溫超過</a:t>
            </a:r>
            <a:r>
              <a:rPr lang="en-US" altLang="zh-TW" sz="3000" b="1">
                <a:solidFill>
                  <a:srgbClr val="009900"/>
                </a:solidFill>
              </a:rPr>
              <a:t>1</a:t>
            </a:r>
            <a:r>
              <a:rPr lang="zh-TW" altLang="en-US" sz="3000" b="1">
                <a:solidFill>
                  <a:srgbClr val="009900"/>
                </a:solidFill>
              </a:rPr>
              <a:t>℃，但只非常高強度下才可能</a:t>
            </a:r>
            <a:endParaRPr lang="en-US" altLang="zh-TW" sz="3000" b="1">
              <a:solidFill>
                <a:srgbClr val="009900"/>
              </a:solidFill>
            </a:endParaRPr>
          </a:p>
          <a:p>
            <a:r>
              <a:rPr lang="zh-TW" altLang="en-US" sz="3000" b="1">
                <a:solidFill>
                  <a:srgbClr val="009900"/>
                </a:solidFill>
              </a:rPr>
              <a:t>評估各方證據後，並沒發現基地台電磁波的短期或長期健康效應，至於無線科技，因其射頻信號通常低於基地台的，就不致於會導致健康效應</a:t>
            </a:r>
          </a:p>
        </p:txBody>
      </p:sp>
      <p:pic>
        <p:nvPicPr>
          <p:cNvPr id="21508" name="圖片 1">
            <a:extLst>
              <a:ext uri="{FF2B5EF4-FFF2-40B4-BE49-F238E27FC236}">
                <a16:creationId xmlns:a16="http://schemas.microsoft.com/office/drawing/2014/main" id="{F7E66138-EE1C-4AC2-925E-D72D777460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4551363"/>
            <a:ext cx="196215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a:extLst>
              <a:ext uri="{FF2B5EF4-FFF2-40B4-BE49-F238E27FC236}">
                <a16:creationId xmlns:a16="http://schemas.microsoft.com/office/drawing/2014/main" id="{5D1E9F8F-398D-4B60-9F47-61B25F2E7B32}"/>
              </a:ext>
            </a:extLst>
          </p:cNvPr>
          <p:cNvSpPr>
            <a:spLocks noGrp="1"/>
          </p:cNvSpPr>
          <p:nvPr>
            <p:ph type="title"/>
          </p:nvPr>
        </p:nvSpPr>
        <p:spPr/>
        <p:txBody>
          <a:bodyPr/>
          <a:lstStyle/>
          <a:p>
            <a:r>
              <a:rPr lang="zh-TW" altLang="en-US" sz="8800" b="1">
                <a:solidFill>
                  <a:srgbClr val="3333FF"/>
                </a:solidFill>
              </a:rPr>
              <a:t>世衛</a:t>
            </a:r>
            <a:r>
              <a:rPr lang="en-US" altLang="zh-TW" sz="8800" b="1">
                <a:solidFill>
                  <a:srgbClr val="3333FF"/>
                </a:solidFill>
              </a:rPr>
              <a:t>-4</a:t>
            </a:r>
            <a:r>
              <a:rPr lang="en-US" altLang="zh-TW" b="1">
                <a:solidFill>
                  <a:srgbClr val="3333FF"/>
                </a:solidFill>
              </a:rPr>
              <a:t> </a:t>
            </a:r>
            <a:r>
              <a:rPr lang="zh-TW" altLang="en-US" b="1">
                <a:solidFill>
                  <a:schemeClr val="tx1"/>
                </a:solidFill>
              </a:rPr>
              <a:t>即使千倍無影響</a:t>
            </a:r>
            <a:endParaRPr lang="zh-TW" altLang="en-US">
              <a:solidFill>
                <a:schemeClr val="tx1"/>
              </a:solidFill>
            </a:endParaRPr>
          </a:p>
        </p:txBody>
      </p:sp>
      <p:sp>
        <p:nvSpPr>
          <p:cNvPr id="22531" name="內容版面配置區 2">
            <a:extLst>
              <a:ext uri="{FF2B5EF4-FFF2-40B4-BE49-F238E27FC236}">
                <a16:creationId xmlns:a16="http://schemas.microsoft.com/office/drawing/2014/main" id="{D32937F3-14FD-401D-8617-FB71007734A1}"/>
              </a:ext>
            </a:extLst>
          </p:cNvPr>
          <p:cNvSpPr>
            <a:spLocks noGrp="1"/>
          </p:cNvSpPr>
          <p:nvPr>
            <p:ph idx="1"/>
          </p:nvPr>
        </p:nvSpPr>
        <p:spPr/>
        <p:txBody>
          <a:bodyPr/>
          <a:lstStyle/>
          <a:p>
            <a:r>
              <a:rPr lang="zh-TW" altLang="en-US" b="1">
                <a:solidFill>
                  <a:srgbClr val="009900"/>
                </a:solidFill>
              </a:rPr>
              <a:t>即使</a:t>
            </a:r>
            <a:r>
              <a:rPr lang="zh-TW" altLang="zh-TW" b="1">
                <a:solidFill>
                  <a:srgbClr val="009900"/>
                </a:solidFill>
              </a:rPr>
              <a:t>射頻暴露值高</a:t>
            </a:r>
            <a:r>
              <a:rPr lang="zh-TW" altLang="en-US" b="1">
                <a:solidFill>
                  <a:srgbClr val="009900"/>
                </a:solidFill>
              </a:rPr>
              <a:t>標準值千</a:t>
            </a:r>
            <a:r>
              <a:rPr lang="zh-TW" altLang="zh-TW" b="1">
                <a:solidFill>
                  <a:srgbClr val="009900"/>
                </a:solidFill>
              </a:rPr>
              <a:t>倍</a:t>
            </a:r>
            <a:r>
              <a:rPr lang="zh-TW" altLang="en-US" b="1">
                <a:solidFill>
                  <a:srgbClr val="009900"/>
                </a:solidFill>
              </a:rPr>
              <a:t>，無</a:t>
            </a:r>
            <a:r>
              <a:rPr lang="zh-TW" altLang="zh-TW" b="1">
                <a:solidFill>
                  <a:srgbClr val="009900"/>
                </a:solidFill>
              </a:rPr>
              <a:t>影響睡眠或心血管功能的一致證據</a:t>
            </a:r>
            <a:endParaRPr lang="en-US" altLang="zh-TW" b="1">
              <a:solidFill>
                <a:srgbClr val="009900"/>
              </a:solidFill>
            </a:endParaRPr>
          </a:p>
          <a:p>
            <a:r>
              <a:rPr lang="zh-TW" altLang="zh-TW" b="1">
                <a:solidFill>
                  <a:srgbClr val="009900"/>
                </a:solidFill>
              </a:rPr>
              <a:t>基地台射頻不造成短或長期負面影響。無線網路設備射頻信號低於基地台</a:t>
            </a:r>
            <a:endParaRPr lang="zh-TW" altLang="en-US" b="1">
              <a:solidFill>
                <a:srgbClr val="009900"/>
              </a:solidFill>
            </a:endParaRPr>
          </a:p>
        </p:txBody>
      </p:sp>
      <p:pic>
        <p:nvPicPr>
          <p:cNvPr id="22532" name="圖片 3">
            <a:extLst>
              <a:ext uri="{FF2B5EF4-FFF2-40B4-BE49-F238E27FC236}">
                <a16:creationId xmlns:a16="http://schemas.microsoft.com/office/drawing/2014/main" id="{E64A3983-40F9-47E7-AF3B-F580245F45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221163"/>
            <a:ext cx="449103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a:extLst>
              <a:ext uri="{FF2B5EF4-FFF2-40B4-BE49-F238E27FC236}">
                <a16:creationId xmlns:a16="http://schemas.microsoft.com/office/drawing/2014/main" id="{D2B72173-5502-4244-94D0-197E125F0E50}"/>
              </a:ext>
            </a:extLst>
          </p:cNvPr>
          <p:cNvSpPr>
            <a:spLocks noGrp="1"/>
          </p:cNvSpPr>
          <p:nvPr>
            <p:ph type="title"/>
          </p:nvPr>
        </p:nvSpPr>
        <p:spPr>
          <a:xfrm>
            <a:off x="685800" y="609600"/>
            <a:ext cx="7772400" cy="1524000"/>
          </a:xfrm>
        </p:spPr>
        <p:txBody>
          <a:bodyPr/>
          <a:lstStyle/>
          <a:p>
            <a:pPr>
              <a:defRPr/>
            </a:pPr>
            <a:r>
              <a:rPr lang="zh-TW" altLang="en-US" b="1" dirty="0">
                <a:solidFill>
                  <a:srgbClr val="C00000"/>
                </a:solidFill>
                <a:latin typeface="新細明體" panose="02020500000000000000" pitchFamily="18" charset="-120"/>
              </a:rPr>
              <a:t>恐慌</a:t>
            </a:r>
            <a:r>
              <a:rPr lang="en-US" altLang="zh-TW" b="1" dirty="0">
                <a:solidFill>
                  <a:srgbClr val="C00000"/>
                </a:solidFill>
                <a:latin typeface="+mn-lt"/>
              </a:rPr>
              <a:t>-3</a:t>
            </a:r>
            <a:r>
              <a:rPr lang="zh-TW" altLang="en-US" sz="7200" b="1" dirty="0">
                <a:solidFill>
                  <a:srgbClr val="C00000"/>
                </a:solidFill>
                <a:latin typeface="+mn-lt"/>
              </a:rPr>
              <a:t> </a:t>
            </a:r>
            <a:r>
              <a:rPr lang="zh-TW" altLang="en-US" sz="9600" b="1" dirty="0">
                <a:solidFill>
                  <a:srgbClr val="3333FF"/>
                </a:solidFill>
                <a:latin typeface="+mn-lt"/>
              </a:rPr>
              <a:t>誤解世衛</a:t>
            </a:r>
            <a:endParaRPr lang="zh-TW" altLang="en-US" sz="9600" b="1" dirty="0">
              <a:solidFill>
                <a:srgbClr val="3333FF"/>
              </a:solidFill>
              <a:latin typeface="+mn-lt"/>
              <a:cs typeface="Times New Roman" panose="02020603050405020304" pitchFamily="18" charset="0"/>
            </a:endParaRPr>
          </a:p>
        </p:txBody>
      </p:sp>
      <p:sp>
        <p:nvSpPr>
          <p:cNvPr id="23555" name="內容版面配置區 2">
            <a:extLst>
              <a:ext uri="{FF2B5EF4-FFF2-40B4-BE49-F238E27FC236}">
                <a16:creationId xmlns:a16="http://schemas.microsoft.com/office/drawing/2014/main" id="{C7BC1A3E-5B37-49BB-A724-155D442C1764}"/>
              </a:ext>
            </a:extLst>
          </p:cNvPr>
          <p:cNvSpPr>
            <a:spLocks noGrp="1" noChangeArrowheads="1"/>
          </p:cNvSpPr>
          <p:nvPr>
            <p:ph idx="1"/>
          </p:nvPr>
        </p:nvSpPr>
        <p:spPr>
          <a:xfrm>
            <a:off x="685800" y="2420938"/>
            <a:ext cx="4822825" cy="3675062"/>
          </a:xfrm>
        </p:spPr>
        <p:txBody>
          <a:bodyPr/>
          <a:lstStyle/>
          <a:p>
            <a:r>
              <a:rPr lang="en-US" altLang="zh-TW" b="1">
                <a:solidFill>
                  <a:srgbClr val="00B050"/>
                </a:solidFill>
              </a:rPr>
              <a:t>2011</a:t>
            </a:r>
            <a:r>
              <a:rPr lang="zh-TW" altLang="en-US" b="1">
                <a:solidFill>
                  <a:srgbClr val="00B050"/>
                </a:solidFill>
              </a:rPr>
              <a:t>年</a:t>
            </a:r>
            <a:r>
              <a:rPr lang="en-US" altLang="zh-TW" b="1">
                <a:solidFill>
                  <a:srgbClr val="00B050"/>
                </a:solidFill>
              </a:rPr>
              <a:t>6</a:t>
            </a:r>
            <a:r>
              <a:rPr lang="zh-TW" altLang="en-US" b="1">
                <a:solidFill>
                  <a:srgbClr val="00B050"/>
                </a:solidFill>
              </a:rPr>
              <a:t>月</a:t>
            </a:r>
            <a:r>
              <a:rPr lang="en-US" altLang="zh-TW" b="1">
                <a:solidFill>
                  <a:srgbClr val="00B050"/>
                </a:solidFill>
              </a:rPr>
              <a:t>22</a:t>
            </a:r>
            <a:r>
              <a:rPr lang="zh-TW" altLang="en-US" b="1">
                <a:solidFill>
                  <a:srgbClr val="00B050"/>
                </a:solidFill>
              </a:rPr>
              <a:t>日，世界衛生組織</a:t>
            </a:r>
            <a:r>
              <a:rPr lang="en-US" altLang="zh-TW" b="1">
                <a:solidFill>
                  <a:srgbClr val="00B050"/>
                </a:solidFill>
              </a:rPr>
              <a:t>193</a:t>
            </a:r>
            <a:r>
              <a:rPr lang="zh-TW" altLang="en-US" b="1">
                <a:solidFill>
                  <a:srgbClr val="00B050"/>
                </a:solidFill>
              </a:rPr>
              <a:t>文件「沒有証實會對健康產生不良的影響」</a:t>
            </a:r>
            <a:endParaRPr lang="en-US" altLang="zh-TW" b="1">
              <a:solidFill>
                <a:srgbClr val="00B050"/>
              </a:solidFill>
            </a:endParaRPr>
          </a:p>
          <a:p>
            <a:r>
              <a:rPr lang="en-US" altLang="zh-TW" sz="2800" b="1">
                <a:solidFill>
                  <a:srgbClr val="33CC33"/>
                </a:solidFill>
              </a:rPr>
              <a:t>5</a:t>
            </a:r>
            <a:r>
              <a:rPr lang="zh-TW" altLang="en-US" sz="2800" b="1">
                <a:solidFill>
                  <a:srgbClr val="33CC33"/>
                </a:solidFill>
              </a:rPr>
              <a:t>月</a:t>
            </a:r>
            <a:r>
              <a:rPr lang="en-US" altLang="zh-TW" sz="2800" b="1">
                <a:solidFill>
                  <a:srgbClr val="33CC33"/>
                </a:solidFill>
              </a:rPr>
              <a:t>31</a:t>
            </a:r>
            <a:r>
              <a:rPr lang="zh-TW" altLang="en-US" sz="2800" b="1">
                <a:solidFill>
                  <a:srgbClr val="33CC33"/>
                </a:solidFill>
              </a:rPr>
              <a:t>日，下屬國際癌症研究署將射頻電磁場歸類為</a:t>
            </a:r>
            <a:r>
              <a:rPr lang="en-US" altLang="zh-TW" sz="2800" b="1">
                <a:solidFill>
                  <a:srgbClr val="33CC33"/>
                </a:solidFill>
              </a:rPr>
              <a:t>2B</a:t>
            </a:r>
            <a:r>
              <a:rPr lang="zh-TW" altLang="en-US" sz="2800" b="1">
                <a:solidFill>
                  <a:srgbClr val="33CC33"/>
                </a:solidFill>
              </a:rPr>
              <a:t>級可能致癌物</a:t>
            </a:r>
          </a:p>
        </p:txBody>
      </p:sp>
      <p:pic>
        <p:nvPicPr>
          <p:cNvPr id="23556" name="圖片 1">
            <a:extLst>
              <a:ext uri="{FF2B5EF4-FFF2-40B4-BE49-F238E27FC236}">
                <a16:creationId xmlns:a16="http://schemas.microsoft.com/office/drawing/2014/main" id="{ECCC1D28-E6C1-4208-B675-40FC8E7FE7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2106613"/>
            <a:ext cx="3260725"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a:extLst>
              <a:ext uri="{FF2B5EF4-FFF2-40B4-BE49-F238E27FC236}">
                <a16:creationId xmlns:a16="http://schemas.microsoft.com/office/drawing/2014/main" id="{4255F5BC-2644-4319-97B6-ADD0CA51716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2C6AB6F-A1BC-4D6E-A431-4FC1C71DDBB6}"/>
              </a:ext>
            </a:extLst>
          </p:cNvPr>
          <p:cNvSpPr>
            <a:spLocks noGrp="1"/>
          </p:cNvSpPr>
          <p:nvPr>
            <p:ph idx="1"/>
          </p:nvPr>
        </p:nvSpPr>
        <p:spPr/>
        <p:txBody>
          <a:bodyPr/>
          <a:lstStyle/>
          <a:p>
            <a:pPr>
              <a:defRPr/>
            </a:pPr>
            <a:endParaRPr lang="en-US" altLang="zh-TW" dirty="0"/>
          </a:p>
          <a:p>
            <a:pPr>
              <a:defRPr/>
            </a:pPr>
            <a:endParaRPr lang="en-US" altLang="zh-TW" dirty="0"/>
          </a:p>
          <a:p>
            <a:pPr marL="0" indent="0">
              <a:buFontTx/>
              <a:buNone/>
              <a:defRPr/>
            </a:pPr>
            <a:endParaRPr lang="en-US" altLang="zh-TW" dirty="0"/>
          </a:p>
          <a:p>
            <a:pPr marL="0" indent="0">
              <a:buFontTx/>
              <a:buNone/>
              <a:defRPr/>
            </a:pPr>
            <a:endParaRPr lang="en-US" altLang="zh-TW" dirty="0"/>
          </a:p>
          <a:p>
            <a:pPr>
              <a:defRPr/>
            </a:pPr>
            <a:endParaRPr lang="en-US" altLang="zh-TW" sz="2800" b="1" spc="75" dirty="0">
              <a:solidFill>
                <a:srgbClr val="009900"/>
              </a:solidFill>
              <a:cs typeface="Helvetica" panose="020B0604020202020204" pitchFamily="34" charset="0"/>
            </a:endParaRPr>
          </a:p>
          <a:p>
            <a:pPr>
              <a:defRPr/>
            </a:pPr>
            <a:r>
              <a:rPr lang="en-US" altLang="zh-TW" sz="2400" b="1" spc="75" dirty="0">
                <a:solidFill>
                  <a:srgbClr val="009900"/>
                </a:solidFill>
                <a:cs typeface="Helvetica" panose="020B0604020202020204" pitchFamily="34" charset="0"/>
              </a:rPr>
              <a:t>2017</a:t>
            </a:r>
            <a:r>
              <a:rPr lang="zh-TW" altLang="zh-TW" sz="2400" b="1" spc="75" dirty="0">
                <a:solidFill>
                  <a:srgbClr val="009900"/>
                </a:solidFill>
                <a:cs typeface="Arial" panose="020B0604020202020204" pitchFamily="34" charset="0"/>
              </a:rPr>
              <a:t>年</a:t>
            </a:r>
            <a:r>
              <a:rPr lang="en-US" altLang="zh-TW" sz="2400" b="1" spc="75" dirty="0">
                <a:solidFill>
                  <a:srgbClr val="009900"/>
                </a:solidFill>
                <a:cs typeface="Helvetica" panose="020B0604020202020204" pitchFamily="34" charset="0"/>
              </a:rPr>
              <a:t>10</a:t>
            </a:r>
            <a:r>
              <a:rPr lang="zh-TW" altLang="zh-TW" sz="2400" b="1" spc="75" dirty="0">
                <a:solidFill>
                  <a:srgbClr val="009900"/>
                </a:solidFill>
                <a:cs typeface="Arial" panose="020B0604020202020204" pitchFamily="34" charset="0"/>
              </a:rPr>
              <a:t>月，老婦枯候台東南迴公路公車的畫面讓許多人心酸。若無基地台傳輸訊息，則不知公車動態（何時進站、還有無班車）</a:t>
            </a:r>
            <a:endParaRPr lang="zh-TW" altLang="en-US" sz="2400" b="1" dirty="0">
              <a:solidFill>
                <a:srgbClr val="009900"/>
              </a:solidFill>
            </a:endParaRPr>
          </a:p>
        </p:txBody>
      </p:sp>
      <p:pic>
        <p:nvPicPr>
          <p:cNvPr id="4100" name="圖片 3" descr="這張本報台東記者尤聰光在去年十月拍下一名老婦人蹲坐在無遮蔽的南迴公路上、等待久久...">
            <a:hlinkClick r:id="rId2"/>
            <a:extLst>
              <a:ext uri="{FF2B5EF4-FFF2-40B4-BE49-F238E27FC236}">
                <a16:creationId xmlns:a16="http://schemas.microsoft.com/office/drawing/2014/main" id="{D371B900-60A8-4942-ABC0-598FC54D7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576263"/>
            <a:ext cx="5905500"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弧形接點 5">
            <a:extLst>
              <a:ext uri="{FF2B5EF4-FFF2-40B4-BE49-F238E27FC236}">
                <a16:creationId xmlns:a16="http://schemas.microsoft.com/office/drawing/2014/main" id="{D04C3D35-436E-4AD7-8F7A-591CE95613B7}"/>
              </a:ext>
            </a:extLst>
          </p:cNvPr>
          <p:cNvCxnSpPr/>
          <p:nvPr/>
        </p:nvCxnSpPr>
        <p:spPr>
          <a:xfrm rot="16200000" flipV="1">
            <a:off x="2637632" y="4210844"/>
            <a:ext cx="1131887" cy="288925"/>
          </a:xfrm>
          <a:prstGeom prst="curvedConnector3">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a:extLst>
              <a:ext uri="{FF2B5EF4-FFF2-40B4-BE49-F238E27FC236}">
                <a16:creationId xmlns:a16="http://schemas.microsoft.com/office/drawing/2014/main" id="{F6C87608-49EA-4D90-A8E7-CBFA5B650C6C}"/>
              </a:ext>
            </a:extLst>
          </p:cNvPr>
          <p:cNvSpPr>
            <a:spLocks noGrp="1"/>
          </p:cNvSpPr>
          <p:nvPr>
            <p:ph type="title"/>
          </p:nvPr>
        </p:nvSpPr>
        <p:spPr/>
        <p:txBody>
          <a:bodyPr/>
          <a:lstStyle/>
          <a:p>
            <a:r>
              <a:rPr lang="zh-TW" altLang="zh-TW" sz="4800" b="1">
                <a:solidFill>
                  <a:srgbClr val="3333FF"/>
                </a:solidFill>
              </a:rPr>
              <a:t>「國家毒理計畫」</a:t>
            </a:r>
            <a:r>
              <a:rPr lang="zh-TW" altLang="en-US" sz="4800" b="1">
                <a:solidFill>
                  <a:srgbClr val="3333FF"/>
                </a:solidFill>
              </a:rPr>
              <a:t>的震撼</a:t>
            </a:r>
            <a:r>
              <a:rPr lang="en-US" altLang="zh-TW" sz="4800" b="1">
                <a:solidFill>
                  <a:srgbClr val="3333FF"/>
                </a:solidFill>
              </a:rPr>
              <a:t>-1</a:t>
            </a:r>
            <a:endParaRPr lang="zh-TW" altLang="en-US" sz="4800" b="1">
              <a:solidFill>
                <a:srgbClr val="3333FF"/>
              </a:solidFill>
            </a:endParaRPr>
          </a:p>
        </p:txBody>
      </p:sp>
      <p:sp>
        <p:nvSpPr>
          <p:cNvPr id="24579" name="內容版面配置區 2">
            <a:extLst>
              <a:ext uri="{FF2B5EF4-FFF2-40B4-BE49-F238E27FC236}">
                <a16:creationId xmlns:a16="http://schemas.microsoft.com/office/drawing/2014/main" id="{3F988CE4-61EA-4157-9986-D9389142594F}"/>
              </a:ext>
            </a:extLst>
          </p:cNvPr>
          <p:cNvSpPr>
            <a:spLocks noGrp="1"/>
          </p:cNvSpPr>
          <p:nvPr>
            <p:ph idx="1"/>
          </p:nvPr>
        </p:nvSpPr>
        <p:spPr/>
        <p:txBody>
          <a:bodyPr/>
          <a:lstStyle/>
          <a:p>
            <a:r>
              <a:rPr lang="en-US" altLang="zh-TW" b="1">
                <a:solidFill>
                  <a:srgbClr val="009900"/>
                </a:solidFill>
              </a:rPr>
              <a:t>2016</a:t>
            </a:r>
            <a:r>
              <a:rPr lang="zh-TW" altLang="zh-TW" b="1">
                <a:solidFill>
                  <a:srgbClr val="009900"/>
                </a:solidFill>
              </a:rPr>
              <a:t>年</a:t>
            </a:r>
            <a:r>
              <a:rPr lang="en-US" altLang="zh-TW" b="1">
                <a:solidFill>
                  <a:srgbClr val="009900"/>
                </a:solidFill>
              </a:rPr>
              <a:t>5</a:t>
            </a:r>
            <a:r>
              <a:rPr lang="zh-TW" altLang="zh-TW" b="1">
                <a:solidFill>
                  <a:srgbClr val="009900"/>
                </a:solidFill>
              </a:rPr>
              <a:t>月</a:t>
            </a:r>
            <a:r>
              <a:rPr lang="en-US" altLang="zh-TW" b="1">
                <a:solidFill>
                  <a:srgbClr val="009900"/>
                </a:solidFill>
              </a:rPr>
              <a:t>27</a:t>
            </a:r>
            <a:r>
              <a:rPr lang="zh-TW" altLang="zh-TW" b="1">
                <a:solidFill>
                  <a:srgbClr val="009900"/>
                </a:solidFill>
              </a:rPr>
              <a:t>日，美國國家衛生研究院旗下國家環境衛生科學所</a:t>
            </a:r>
            <a:endParaRPr lang="en-US" altLang="zh-TW" b="1">
              <a:solidFill>
                <a:srgbClr val="009900"/>
              </a:solidFill>
            </a:endParaRPr>
          </a:p>
          <a:p>
            <a:r>
              <a:rPr lang="zh-TW" altLang="zh-TW" b="1">
                <a:solidFill>
                  <a:srgbClr val="009900"/>
                </a:solidFill>
              </a:rPr>
              <a:t>期中報告：手機電磁波</a:t>
            </a:r>
            <a:r>
              <a:rPr lang="zh-TW" altLang="en-US" b="1">
                <a:solidFill>
                  <a:srgbClr val="009900"/>
                </a:solidFill>
              </a:rPr>
              <a:t>讓</a:t>
            </a:r>
            <a:r>
              <a:rPr lang="en-US" altLang="zh-TW" b="1">
                <a:solidFill>
                  <a:srgbClr val="009900"/>
                </a:solidFill>
              </a:rPr>
              <a:t>2--3%</a:t>
            </a:r>
            <a:r>
              <a:rPr lang="zh-TW" altLang="zh-TW" b="1">
                <a:solidFill>
                  <a:srgbClr val="009900"/>
                </a:solidFill>
              </a:rPr>
              <a:t>雄鼠罹瘤</a:t>
            </a:r>
            <a:r>
              <a:rPr lang="zh-TW" altLang="en-US" b="1">
                <a:solidFill>
                  <a:srgbClr val="009900"/>
                </a:solidFill>
              </a:rPr>
              <a:t>、</a:t>
            </a:r>
            <a:r>
              <a:rPr lang="zh-TW" altLang="zh-TW" b="1">
                <a:solidFill>
                  <a:srgbClr val="009900"/>
                </a:solidFill>
              </a:rPr>
              <a:t>雌鼠全無恙</a:t>
            </a:r>
            <a:endParaRPr lang="zh-TW" altLang="en-US" b="1">
              <a:solidFill>
                <a:srgbClr val="009900"/>
              </a:solidFill>
            </a:endParaRPr>
          </a:p>
        </p:txBody>
      </p:sp>
      <p:pic>
        <p:nvPicPr>
          <p:cNvPr id="24580" name="圖片 3">
            <a:extLst>
              <a:ext uri="{FF2B5EF4-FFF2-40B4-BE49-F238E27FC236}">
                <a16:creationId xmlns:a16="http://schemas.microsoft.com/office/drawing/2014/main" id="{7CD7208A-3169-4674-8CEF-D26D4A808E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3860800"/>
            <a:ext cx="2732088"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a:extLst>
              <a:ext uri="{FF2B5EF4-FFF2-40B4-BE49-F238E27FC236}">
                <a16:creationId xmlns:a16="http://schemas.microsoft.com/office/drawing/2014/main" id="{DE38489E-89B4-485D-BDC0-81A035A984D0}"/>
              </a:ext>
            </a:extLst>
          </p:cNvPr>
          <p:cNvSpPr>
            <a:spLocks noGrp="1"/>
          </p:cNvSpPr>
          <p:nvPr>
            <p:ph type="title"/>
          </p:nvPr>
        </p:nvSpPr>
        <p:spPr/>
        <p:txBody>
          <a:bodyPr/>
          <a:lstStyle/>
          <a:p>
            <a:r>
              <a:rPr lang="zh-TW" altLang="zh-TW" sz="4800" b="1">
                <a:solidFill>
                  <a:srgbClr val="3333FF"/>
                </a:solidFill>
              </a:rPr>
              <a:t>「國家毒理計畫」</a:t>
            </a:r>
            <a:r>
              <a:rPr lang="zh-TW" altLang="en-US" sz="4800" b="1">
                <a:solidFill>
                  <a:srgbClr val="3333FF"/>
                </a:solidFill>
              </a:rPr>
              <a:t>的震撼</a:t>
            </a:r>
            <a:r>
              <a:rPr lang="en-US" altLang="zh-TW" sz="4800" b="1">
                <a:solidFill>
                  <a:srgbClr val="3333FF"/>
                </a:solidFill>
              </a:rPr>
              <a:t>-2</a:t>
            </a:r>
            <a:endParaRPr lang="zh-TW" altLang="en-US" sz="4800" b="1">
              <a:solidFill>
                <a:srgbClr val="3333FF"/>
              </a:solidFill>
            </a:endParaRPr>
          </a:p>
        </p:txBody>
      </p:sp>
      <p:sp>
        <p:nvSpPr>
          <p:cNvPr id="25603" name="內容版面配置區 2">
            <a:extLst>
              <a:ext uri="{FF2B5EF4-FFF2-40B4-BE49-F238E27FC236}">
                <a16:creationId xmlns:a16="http://schemas.microsoft.com/office/drawing/2014/main" id="{70559613-0D49-4A9D-BD7E-97B3F0F6226D}"/>
              </a:ext>
            </a:extLst>
          </p:cNvPr>
          <p:cNvSpPr>
            <a:spLocks noGrp="1"/>
          </p:cNvSpPr>
          <p:nvPr>
            <p:ph idx="1"/>
          </p:nvPr>
        </p:nvSpPr>
        <p:spPr/>
        <p:txBody>
          <a:bodyPr/>
          <a:lstStyle/>
          <a:p>
            <a:r>
              <a:rPr lang="en-US" altLang="zh-TW" b="1">
                <a:solidFill>
                  <a:srgbClr val="009900"/>
                </a:solidFill>
              </a:rPr>
              <a:t>2018</a:t>
            </a:r>
            <a:r>
              <a:rPr lang="zh-TW" altLang="zh-TW" b="1">
                <a:solidFill>
                  <a:srgbClr val="009900"/>
                </a:solidFill>
              </a:rPr>
              <a:t>年</a:t>
            </a:r>
            <a:r>
              <a:rPr lang="en-US" altLang="zh-TW" b="1">
                <a:solidFill>
                  <a:srgbClr val="009900"/>
                </a:solidFill>
              </a:rPr>
              <a:t>9</a:t>
            </a:r>
            <a:r>
              <a:rPr lang="zh-TW" altLang="zh-TW" b="1">
                <a:solidFill>
                  <a:srgbClr val="009900"/>
                </a:solidFill>
              </a:rPr>
              <a:t>月</a:t>
            </a:r>
            <a:r>
              <a:rPr lang="en-US" altLang="zh-TW" b="1">
                <a:solidFill>
                  <a:srgbClr val="009900"/>
                </a:solidFill>
              </a:rPr>
              <a:t>4</a:t>
            </a:r>
            <a:r>
              <a:rPr lang="zh-TW" altLang="zh-TW" b="1">
                <a:solidFill>
                  <a:srgbClr val="009900"/>
                </a:solidFill>
              </a:rPr>
              <a:t>日，</a:t>
            </a:r>
            <a:r>
              <a:rPr lang="zh-TW" altLang="en-US" b="1">
                <a:solidFill>
                  <a:srgbClr val="009900"/>
                </a:solidFill>
              </a:rPr>
              <a:t>國際非游離輻射防護委員會：該研究</a:t>
            </a:r>
            <a:r>
              <a:rPr lang="zh-TW" altLang="en-US" sz="2000" b="1">
                <a:solidFill>
                  <a:srgbClr val="FF00FF"/>
                </a:solidFill>
              </a:rPr>
              <a:t>差</a:t>
            </a:r>
            <a:r>
              <a:rPr lang="zh-TW" altLang="en-US" b="1">
                <a:solidFill>
                  <a:srgbClr val="009900"/>
                </a:solidFill>
              </a:rPr>
              <a:t> ，不足以修改現有規範</a:t>
            </a:r>
            <a:endParaRPr lang="en-US" altLang="zh-TW" b="1">
              <a:solidFill>
                <a:srgbClr val="009900"/>
              </a:solidFill>
            </a:endParaRPr>
          </a:p>
          <a:p>
            <a:r>
              <a:rPr lang="en-US" altLang="zh-TW" b="1">
                <a:solidFill>
                  <a:srgbClr val="009900"/>
                </a:solidFill>
              </a:rPr>
              <a:t>2018</a:t>
            </a:r>
            <a:r>
              <a:rPr lang="zh-TW" altLang="zh-TW" b="1">
                <a:solidFill>
                  <a:srgbClr val="009900"/>
                </a:solidFill>
              </a:rPr>
              <a:t>年</a:t>
            </a:r>
            <a:r>
              <a:rPr lang="en-US" altLang="zh-TW" b="1">
                <a:solidFill>
                  <a:srgbClr val="009900"/>
                </a:solidFill>
              </a:rPr>
              <a:t>11</a:t>
            </a:r>
            <a:r>
              <a:rPr lang="zh-TW" altLang="zh-TW" b="1">
                <a:solidFill>
                  <a:srgbClr val="009900"/>
                </a:solidFill>
              </a:rPr>
              <a:t>月</a:t>
            </a:r>
            <a:r>
              <a:rPr lang="en-US" altLang="zh-TW" b="1">
                <a:solidFill>
                  <a:srgbClr val="009900"/>
                </a:solidFill>
              </a:rPr>
              <a:t>2</a:t>
            </a:r>
            <a:r>
              <a:rPr lang="zh-TW" altLang="zh-TW" b="1">
                <a:solidFill>
                  <a:srgbClr val="009900"/>
                </a:solidFill>
              </a:rPr>
              <a:t>日，</a:t>
            </a:r>
            <a:r>
              <a:rPr lang="zh-TW" altLang="en-US" b="1">
                <a:solidFill>
                  <a:srgbClr val="009900"/>
                </a:solidFill>
              </a:rPr>
              <a:t>美國食藥署</a:t>
            </a:r>
            <a:r>
              <a:rPr lang="zh-TW" altLang="en-US" b="1">
                <a:solidFill>
                  <a:srgbClr val="FF00FF"/>
                </a:solidFill>
              </a:rPr>
              <a:t>反駁</a:t>
            </a:r>
            <a:r>
              <a:rPr lang="zh-TW" altLang="en-US" b="1">
                <a:solidFill>
                  <a:srgbClr val="009900"/>
                </a:solidFill>
              </a:rPr>
              <a:t>該研究</a:t>
            </a:r>
            <a:endParaRPr lang="en-US" altLang="zh-TW" b="1">
              <a:solidFill>
                <a:srgbClr val="009900"/>
              </a:solidFill>
            </a:endParaRPr>
          </a:p>
          <a:p>
            <a:r>
              <a:rPr lang="en-US" altLang="zh-TW" sz="2400" b="1">
                <a:solidFill>
                  <a:srgbClr val="009900"/>
                </a:solidFill>
              </a:rPr>
              <a:t>2016</a:t>
            </a:r>
            <a:r>
              <a:rPr lang="zh-TW" altLang="en-US" sz="2400" b="1">
                <a:solidFill>
                  <a:srgbClr val="009900"/>
                </a:solidFill>
              </a:rPr>
              <a:t>年</a:t>
            </a:r>
            <a:r>
              <a:rPr lang="en-US" altLang="zh-TW" sz="2400" b="1">
                <a:solidFill>
                  <a:srgbClr val="009900"/>
                </a:solidFill>
              </a:rPr>
              <a:t>5</a:t>
            </a:r>
            <a:r>
              <a:rPr lang="zh-TW" altLang="en-US" sz="2400" b="1">
                <a:solidFill>
                  <a:srgbClr val="009900"/>
                </a:solidFill>
              </a:rPr>
              <a:t>月</a:t>
            </a:r>
            <a:r>
              <a:rPr lang="en-US" altLang="zh-TW" sz="2400" b="1">
                <a:solidFill>
                  <a:srgbClr val="009900"/>
                </a:solidFill>
              </a:rPr>
              <a:t>27</a:t>
            </a:r>
            <a:r>
              <a:rPr lang="zh-TW" altLang="en-US" sz="2400" b="1">
                <a:solidFill>
                  <a:srgbClr val="009900"/>
                </a:solidFill>
              </a:rPr>
              <a:t>日，美國國衛院</a:t>
            </a:r>
            <a:r>
              <a:rPr lang="zh-TW" altLang="en-US" sz="2400" b="1">
                <a:solidFill>
                  <a:srgbClr val="FF00FF"/>
                </a:solidFill>
              </a:rPr>
              <a:t>質疑</a:t>
            </a:r>
            <a:r>
              <a:rPr lang="zh-TW" altLang="en-US" sz="2400" b="1"/>
              <a:t>照射的雄鼠比沒照射的長壽</a:t>
            </a:r>
          </a:p>
        </p:txBody>
      </p:sp>
      <p:pic>
        <p:nvPicPr>
          <p:cNvPr id="25604" name="圖片 1">
            <a:extLst>
              <a:ext uri="{FF2B5EF4-FFF2-40B4-BE49-F238E27FC236}">
                <a16:creationId xmlns:a16="http://schemas.microsoft.com/office/drawing/2014/main" id="{CE8046A2-86F6-47CD-BF84-D5BA01767D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4292600"/>
            <a:ext cx="29527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a:extLst>
              <a:ext uri="{FF2B5EF4-FFF2-40B4-BE49-F238E27FC236}">
                <a16:creationId xmlns:a16="http://schemas.microsoft.com/office/drawing/2014/main" id="{E105CE2F-4964-4ACB-AEF9-4643F9C0D352}"/>
              </a:ext>
            </a:extLst>
          </p:cNvPr>
          <p:cNvSpPr>
            <a:spLocks noGrp="1"/>
          </p:cNvSpPr>
          <p:nvPr>
            <p:ph type="title"/>
          </p:nvPr>
        </p:nvSpPr>
        <p:spPr/>
        <p:txBody>
          <a:bodyPr/>
          <a:lstStyle/>
          <a:p>
            <a:r>
              <a:rPr lang="zh-TW" altLang="zh-TW" b="1">
                <a:solidFill>
                  <a:srgbClr val="3333FF"/>
                </a:solidFill>
              </a:rPr>
              <a:t>「國家毒理計畫」</a:t>
            </a:r>
            <a:r>
              <a:rPr lang="zh-TW" altLang="en-US" b="1">
                <a:solidFill>
                  <a:srgbClr val="3333FF"/>
                </a:solidFill>
              </a:rPr>
              <a:t>的震撼</a:t>
            </a:r>
            <a:r>
              <a:rPr lang="en-US" altLang="zh-TW" b="1">
                <a:solidFill>
                  <a:srgbClr val="3333FF"/>
                </a:solidFill>
              </a:rPr>
              <a:t>-3</a:t>
            </a:r>
            <a:endParaRPr lang="zh-TW" altLang="en-US"/>
          </a:p>
        </p:txBody>
      </p:sp>
      <p:sp>
        <p:nvSpPr>
          <p:cNvPr id="26627" name="內容版面配置區 2">
            <a:extLst>
              <a:ext uri="{FF2B5EF4-FFF2-40B4-BE49-F238E27FC236}">
                <a16:creationId xmlns:a16="http://schemas.microsoft.com/office/drawing/2014/main" id="{613D0FED-966D-4F95-A723-1085316FB696}"/>
              </a:ext>
            </a:extLst>
          </p:cNvPr>
          <p:cNvSpPr>
            <a:spLocks noGrp="1"/>
          </p:cNvSpPr>
          <p:nvPr>
            <p:ph idx="1"/>
          </p:nvPr>
        </p:nvSpPr>
        <p:spPr/>
        <p:txBody>
          <a:bodyPr/>
          <a:lstStyle/>
          <a:p>
            <a:r>
              <a:rPr lang="zh-TW" altLang="zh-TW" b="1">
                <a:solidFill>
                  <a:srgbClr val="009900"/>
                </a:solidFill>
              </a:rPr>
              <a:t>美國癌症學會</a:t>
            </a:r>
            <a:r>
              <a:rPr lang="zh-TW" altLang="en-US" b="1">
                <a:solidFill>
                  <a:srgbClr val="009900"/>
                </a:solidFill>
              </a:rPr>
              <a:t>：</a:t>
            </a:r>
            <a:r>
              <a:rPr lang="zh-TW" altLang="zh-TW" b="1">
                <a:solidFill>
                  <a:srgbClr val="009900"/>
                </a:solidFill>
              </a:rPr>
              <a:t>大多數腫瘤的研究結論是，患者並沒比正常者使用手機時間更久</a:t>
            </a:r>
            <a:r>
              <a:rPr lang="zh-TW" altLang="en-US" sz="2000" b="1"/>
              <a:t>（</a:t>
            </a:r>
            <a:r>
              <a:rPr lang="zh-TW" altLang="zh-TW" sz="2000" b="1"/>
              <a:t>「劑量與反應關係」</a:t>
            </a:r>
            <a:r>
              <a:rPr lang="en-US" altLang="zh-TW" sz="2000" b="1"/>
              <a:t>-- </a:t>
            </a:r>
            <a:r>
              <a:rPr lang="zh-TW" altLang="zh-TW" sz="2000" b="1"/>
              <a:t>使用手機越久就越受傷）</a:t>
            </a:r>
            <a:endParaRPr lang="en-US" altLang="zh-TW" sz="2000" b="1"/>
          </a:p>
          <a:p>
            <a:r>
              <a:rPr lang="zh-TW" altLang="zh-TW" b="1">
                <a:solidFill>
                  <a:srgbClr val="009900"/>
                </a:solidFill>
              </a:rPr>
              <a:t>從</a:t>
            </a:r>
            <a:r>
              <a:rPr lang="en-US" altLang="zh-TW" b="1">
                <a:solidFill>
                  <a:srgbClr val="009900"/>
                </a:solidFill>
              </a:rPr>
              <a:t>1990</a:t>
            </a:r>
            <a:r>
              <a:rPr lang="zh-TW" altLang="zh-TW" b="1">
                <a:solidFill>
                  <a:srgbClr val="009900"/>
                </a:solidFill>
              </a:rPr>
              <a:t>年到</a:t>
            </a:r>
            <a:r>
              <a:rPr lang="en-US" altLang="zh-TW" b="1">
                <a:solidFill>
                  <a:srgbClr val="009900"/>
                </a:solidFill>
              </a:rPr>
              <a:t>2009</a:t>
            </a:r>
            <a:r>
              <a:rPr lang="zh-TW" altLang="zh-TW" b="1">
                <a:solidFill>
                  <a:srgbClr val="009900"/>
                </a:solidFill>
              </a:rPr>
              <a:t>年，美國腦瘤盛行率多年來大約持平，並未因手機大量增加而大增</a:t>
            </a:r>
            <a:endParaRPr lang="zh-TW" altLang="en-US" b="1">
              <a:solidFill>
                <a:srgbClr val="009900"/>
              </a:solidFill>
            </a:endParaRPr>
          </a:p>
        </p:txBody>
      </p:sp>
      <p:pic>
        <p:nvPicPr>
          <p:cNvPr id="26628" name="圖片 3">
            <a:extLst>
              <a:ext uri="{FF2B5EF4-FFF2-40B4-BE49-F238E27FC236}">
                <a16:creationId xmlns:a16="http://schemas.microsoft.com/office/drawing/2014/main" id="{8349B31B-8C04-4589-9CFB-EB8E71E915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4797425"/>
            <a:ext cx="14573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a:extLst>
              <a:ext uri="{FF2B5EF4-FFF2-40B4-BE49-F238E27FC236}">
                <a16:creationId xmlns:a16="http://schemas.microsoft.com/office/drawing/2014/main" id="{2C632F9F-1243-4254-958F-E9E4DA15F85F}"/>
              </a:ext>
            </a:extLst>
          </p:cNvPr>
          <p:cNvSpPr>
            <a:spLocks noGrp="1"/>
          </p:cNvSpPr>
          <p:nvPr>
            <p:ph type="title"/>
          </p:nvPr>
        </p:nvSpPr>
        <p:spPr/>
        <p:txBody>
          <a:bodyPr/>
          <a:lstStyle/>
          <a:p>
            <a:r>
              <a:rPr lang="zh-TW" altLang="en-US" sz="7200" b="1">
                <a:solidFill>
                  <a:srgbClr val="3333FF"/>
                </a:solidFill>
              </a:rPr>
              <a:t>腦瘤</a:t>
            </a:r>
            <a:r>
              <a:rPr lang="en-US" altLang="zh-TW" sz="7200" b="1">
                <a:solidFill>
                  <a:srgbClr val="3333FF"/>
                </a:solidFill>
              </a:rPr>
              <a:t>-1 </a:t>
            </a:r>
            <a:r>
              <a:rPr lang="zh-TW" altLang="en-US" sz="4000" b="1">
                <a:solidFill>
                  <a:srgbClr val="3333FF"/>
                </a:solidFill>
              </a:rPr>
              <a:t>瑞典盛行率 </a:t>
            </a:r>
            <a:r>
              <a:rPr lang="zh-TW" altLang="en-US" sz="2400" b="1">
                <a:solidFill>
                  <a:schemeClr val="tx1"/>
                </a:solidFill>
              </a:rPr>
              <a:t>每十萬人口</a:t>
            </a:r>
          </a:p>
        </p:txBody>
      </p:sp>
      <p:sp>
        <p:nvSpPr>
          <p:cNvPr id="27651" name="內容版面配置區 2">
            <a:extLst>
              <a:ext uri="{FF2B5EF4-FFF2-40B4-BE49-F238E27FC236}">
                <a16:creationId xmlns:a16="http://schemas.microsoft.com/office/drawing/2014/main" id="{10817FDB-57D9-4893-B31F-C39327AAD75A}"/>
              </a:ext>
            </a:extLst>
          </p:cNvPr>
          <p:cNvSpPr>
            <a:spLocks noGrp="1"/>
          </p:cNvSpPr>
          <p:nvPr>
            <p:ph idx="1"/>
          </p:nvPr>
        </p:nvSpPr>
        <p:spPr/>
        <p:txBody>
          <a:bodyPr/>
          <a:lstStyle/>
          <a:p>
            <a:endParaRPr lang="zh-TW" altLang="en-US"/>
          </a:p>
        </p:txBody>
      </p:sp>
      <p:pic>
        <p:nvPicPr>
          <p:cNvPr id="27652" name="圖片 3">
            <a:extLst>
              <a:ext uri="{FF2B5EF4-FFF2-40B4-BE49-F238E27FC236}">
                <a16:creationId xmlns:a16="http://schemas.microsoft.com/office/drawing/2014/main" id="{263360B5-1003-4A70-887E-68A40EA144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989138"/>
            <a:ext cx="6432550"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a:extLst>
              <a:ext uri="{FF2B5EF4-FFF2-40B4-BE49-F238E27FC236}">
                <a16:creationId xmlns:a16="http://schemas.microsoft.com/office/drawing/2014/main" id="{1A72C05F-19B8-490A-8675-C7D5B13D6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722" t="17433" r="39656" b="28914"/>
          <a:stretch>
            <a:fillRect/>
          </a:stretch>
        </p:blipFill>
        <p:spPr bwMode="auto">
          <a:xfrm>
            <a:off x="1187450" y="908050"/>
            <a:ext cx="7086600" cy="5330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675" name="TextBox 4">
            <a:extLst>
              <a:ext uri="{FF2B5EF4-FFF2-40B4-BE49-F238E27FC236}">
                <a16:creationId xmlns:a16="http://schemas.microsoft.com/office/drawing/2014/main" id="{1DDDAB22-D903-4C6A-9258-3AFBB4D7AE11}"/>
              </a:ext>
            </a:extLst>
          </p:cNvPr>
          <p:cNvSpPr txBox="1">
            <a:spLocks noChangeArrowheads="1"/>
          </p:cNvSpPr>
          <p:nvPr/>
        </p:nvSpPr>
        <p:spPr bwMode="auto">
          <a:xfrm>
            <a:off x="1263650" y="119063"/>
            <a:ext cx="6934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FontTx/>
              <a:buNone/>
            </a:pPr>
            <a:r>
              <a:rPr lang="zh-TW" altLang="en-US" sz="5400" b="1">
                <a:solidFill>
                  <a:srgbClr val="3333FF"/>
                </a:solidFill>
              </a:rPr>
              <a:t>腦瘤</a:t>
            </a:r>
            <a:r>
              <a:rPr lang="en-US" altLang="zh-TW" sz="5400" b="1">
                <a:solidFill>
                  <a:srgbClr val="3333FF"/>
                </a:solidFill>
              </a:rPr>
              <a:t>-2</a:t>
            </a:r>
            <a:r>
              <a:rPr lang="zh-TW" altLang="en-US" sz="3600" b="1">
                <a:solidFill>
                  <a:srgbClr val="3333FF"/>
                </a:solidFill>
              </a:rPr>
              <a:t> </a:t>
            </a:r>
            <a:r>
              <a:rPr lang="zh-TW" altLang="en-US" sz="2400" b="1">
                <a:solidFill>
                  <a:srgbClr val="0000FF"/>
                </a:solidFill>
                <a:latin typeface="Calibri" panose="020F0502020204030204" pitchFamily="34" charset="0"/>
              </a:rPr>
              <a:t>美國使用手機時間、盛行率</a:t>
            </a:r>
            <a:endParaRPr lang="en-US" altLang="zh-TW" sz="2400" b="1">
              <a:solidFill>
                <a:srgbClr val="0000FF"/>
              </a:solidFill>
              <a:latin typeface="Calibri" panose="020F0502020204030204" pitchFamily="34" charset="0"/>
            </a:endParaRPr>
          </a:p>
        </p:txBody>
      </p:sp>
      <p:sp>
        <p:nvSpPr>
          <p:cNvPr id="28676" name="TextBox 3">
            <a:extLst>
              <a:ext uri="{FF2B5EF4-FFF2-40B4-BE49-F238E27FC236}">
                <a16:creationId xmlns:a16="http://schemas.microsoft.com/office/drawing/2014/main" id="{6C20CC7D-9837-49F6-94F5-00EA506AA17B}"/>
              </a:ext>
            </a:extLst>
          </p:cNvPr>
          <p:cNvSpPr txBox="1">
            <a:spLocks noChangeArrowheads="1"/>
          </p:cNvSpPr>
          <p:nvPr/>
        </p:nvSpPr>
        <p:spPr bwMode="auto">
          <a:xfrm>
            <a:off x="1676400" y="6858000"/>
            <a:ext cx="336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zh-TW" sz="2400">
              <a:latin typeface="Calibri" panose="020F0502020204030204" pitchFamily="34" charset="0"/>
            </a:endParaRPr>
          </a:p>
        </p:txBody>
      </p:sp>
      <p:sp>
        <p:nvSpPr>
          <p:cNvPr id="28677" name="Text Box 6">
            <a:extLst>
              <a:ext uri="{FF2B5EF4-FFF2-40B4-BE49-F238E27FC236}">
                <a16:creationId xmlns:a16="http://schemas.microsoft.com/office/drawing/2014/main" id="{45BB55E7-1203-4611-854A-315374F6777B}"/>
              </a:ext>
            </a:extLst>
          </p:cNvPr>
          <p:cNvSpPr txBox="1">
            <a:spLocks noChangeArrowheads="1"/>
          </p:cNvSpPr>
          <p:nvPr/>
        </p:nvSpPr>
        <p:spPr bwMode="auto">
          <a:xfrm>
            <a:off x="1600200" y="11430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50000"/>
              </a:spcBef>
              <a:buFontTx/>
              <a:buNone/>
            </a:pPr>
            <a:endParaRPr lang="zh-TW" altLang="en-US" sz="2400"/>
          </a:p>
        </p:txBody>
      </p:sp>
      <p:sp>
        <p:nvSpPr>
          <p:cNvPr id="28678" name="Text Box 8">
            <a:extLst>
              <a:ext uri="{FF2B5EF4-FFF2-40B4-BE49-F238E27FC236}">
                <a16:creationId xmlns:a16="http://schemas.microsoft.com/office/drawing/2014/main" id="{52B77FA4-59DE-412B-8831-9EAE40E562C4}"/>
              </a:ext>
            </a:extLst>
          </p:cNvPr>
          <p:cNvSpPr txBox="1">
            <a:spLocks noChangeArrowheads="1"/>
          </p:cNvSpPr>
          <p:nvPr/>
        </p:nvSpPr>
        <p:spPr bwMode="auto">
          <a:xfrm>
            <a:off x="1600200" y="1066800"/>
            <a:ext cx="2590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50000"/>
              </a:spcBef>
              <a:buFontTx/>
              <a:buNone/>
            </a:pPr>
            <a:r>
              <a:rPr lang="zh-TW" altLang="en-US" sz="2400"/>
              <a:t>每天使用分鐘數</a:t>
            </a:r>
          </a:p>
        </p:txBody>
      </p:sp>
      <p:sp>
        <p:nvSpPr>
          <p:cNvPr id="28679" name="Text Box 9">
            <a:extLst>
              <a:ext uri="{FF2B5EF4-FFF2-40B4-BE49-F238E27FC236}">
                <a16:creationId xmlns:a16="http://schemas.microsoft.com/office/drawing/2014/main" id="{FAA87294-872B-4F01-8814-EE5A1933C39B}"/>
              </a:ext>
            </a:extLst>
          </p:cNvPr>
          <p:cNvSpPr txBox="1">
            <a:spLocks noChangeArrowheads="1"/>
          </p:cNvSpPr>
          <p:nvPr/>
        </p:nvSpPr>
        <p:spPr bwMode="auto">
          <a:xfrm>
            <a:off x="4648200" y="1066800"/>
            <a:ext cx="41005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50000"/>
              </a:spcBef>
              <a:buFontTx/>
              <a:buNone/>
            </a:pPr>
            <a:r>
              <a:rPr lang="zh-TW" altLang="en-US" sz="2400"/>
              <a:t>新增腦癌數（每百萬人口）</a:t>
            </a:r>
            <a:endParaRPr lang="en-US" altLang="zh-TW" sz="2400"/>
          </a:p>
        </p:txBody>
      </p:sp>
      <p:sp>
        <p:nvSpPr>
          <p:cNvPr id="28680" name="Text Box 11">
            <a:extLst>
              <a:ext uri="{FF2B5EF4-FFF2-40B4-BE49-F238E27FC236}">
                <a16:creationId xmlns:a16="http://schemas.microsoft.com/office/drawing/2014/main" id="{B34586C0-4ACC-4377-81BD-E1D2FE658FD8}"/>
              </a:ext>
            </a:extLst>
          </p:cNvPr>
          <p:cNvSpPr txBox="1">
            <a:spLocks noChangeArrowheads="1"/>
          </p:cNvSpPr>
          <p:nvPr/>
        </p:nvSpPr>
        <p:spPr bwMode="auto">
          <a:xfrm>
            <a:off x="539750" y="2205038"/>
            <a:ext cx="6248400" cy="1587"/>
          </a:xfrm>
          <a:prstGeom prst="rect">
            <a:avLst/>
          </a:prstGeom>
          <a:solidFill>
            <a:schemeClr val="bg1"/>
          </a:solidFill>
          <a:ln w="9525">
            <a:solidFill>
              <a:schemeClr val="bg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50000"/>
              </a:spcBef>
              <a:buFontTx/>
              <a:buNone/>
            </a:pPr>
            <a:endParaRPr lang="zh-TW" altLang="en-US" sz="2400"/>
          </a:p>
        </p:txBody>
      </p:sp>
      <p:sp>
        <p:nvSpPr>
          <p:cNvPr id="28681" name="Rectangle 10">
            <a:extLst>
              <a:ext uri="{FF2B5EF4-FFF2-40B4-BE49-F238E27FC236}">
                <a16:creationId xmlns:a16="http://schemas.microsoft.com/office/drawing/2014/main" id="{702B43D5-04E3-4C19-AFCA-AF00BFBBC124}"/>
              </a:ext>
            </a:extLst>
          </p:cNvPr>
          <p:cNvSpPr>
            <a:spLocks noChangeArrowheads="1"/>
          </p:cNvSpPr>
          <p:nvPr/>
        </p:nvSpPr>
        <p:spPr bwMode="auto">
          <a:xfrm>
            <a:off x="1258888" y="1557338"/>
            <a:ext cx="57610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
        <p:nvSpPr>
          <p:cNvPr id="28682" name="Rectangle 13">
            <a:extLst>
              <a:ext uri="{FF2B5EF4-FFF2-40B4-BE49-F238E27FC236}">
                <a16:creationId xmlns:a16="http://schemas.microsoft.com/office/drawing/2014/main" id="{062676AD-DC44-4A66-9E84-8875E40B7138}"/>
              </a:ext>
            </a:extLst>
          </p:cNvPr>
          <p:cNvSpPr>
            <a:spLocks noChangeArrowheads="1"/>
          </p:cNvSpPr>
          <p:nvPr/>
        </p:nvSpPr>
        <p:spPr bwMode="auto">
          <a:xfrm>
            <a:off x="1042988" y="1484313"/>
            <a:ext cx="5976937" cy="360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a:extLst>
              <a:ext uri="{FF2B5EF4-FFF2-40B4-BE49-F238E27FC236}">
                <a16:creationId xmlns:a16="http://schemas.microsoft.com/office/drawing/2014/main" id="{E15210C6-BEDF-4F79-A230-96660BB5FD5D}"/>
              </a:ext>
            </a:extLst>
          </p:cNvPr>
          <p:cNvSpPr>
            <a:spLocks noGrp="1"/>
          </p:cNvSpPr>
          <p:nvPr>
            <p:ph type="title"/>
          </p:nvPr>
        </p:nvSpPr>
        <p:spPr/>
        <p:txBody>
          <a:bodyPr/>
          <a:lstStyle/>
          <a:p>
            <a:r>
              <a:rPr lang="zh-TW" altLang="en-US" sz="8000" b="1">
                <a:solidFill>
                  <a:srgbClr val="3333FF"/>
                </a:solidFill>
              </a:rPr>
              <a:t>腦瘤</a:t>
            </a:r>
            <a:r>
              <a:rPr lang="en-US" altLang="zh-TW" sz="8000" b="1">
                <a:solidFill>
                  <a:srgbClr val="3333FF"/>
                </a:solidFill>
              </a:rPr>
              <a:t>-3 </a:t>
            </a:r>
            <a:r>
              <a:rPr lang="zh-TW" altLang="en-US" sz="3600" b="1">
                <a:solidFill>
                  <a:srgbClr val="3333FF"/>
                </a:solidFill>
              </a:rPr>
              <a:t>台灣盛行率</a:t>
            </a:r>
          </a:p>
        </p:txBody>
      </p:sp>
      <p:sp>
        <p:nvSpPr>
          <p:cNvPr id="29699" name="內容版面配置區 2">
            <a:extLst>
              <a:ext uri="{FF2B5EF4-FFF2-40B4-BE49-F238E27FC236}">
                <a16:creationId xmlns:a16="http://schemas.microsoft.com/office/drawing/2014/main" id="{FA0B0D2B-FD52-4F5B-B83E-C90CF450227D}"/>
              </a:ext>
            </a:extLst>
          </p:cNvPr>
          <p:cNvSpPr>
            <a:spLocks noGrp="1"/>
          </p:cNvSpPr>
          <p:nvPr>
            <p:ph idx="1"/>
          </p:nvPr>
        </p:nvSpPr>
        <p:spPr/>
        <p:txBody>
          <a:bodyPr/>
          <a:lstStyle/>
          <a:p>
            <a:endParaRPr lang="zh-TW" altLang="en-US"/>
          </a:p>
        </p:txBody>
      </p:sp>
      <p:pic>
        <p:nvPicPr>
          <p:cNvPr id="29700" name="圖片 3">
            <a:extLst>
              <a:ext uri="{FF2B5EF4-FFF2-40B4-BE49-F238E27FC236}">
                <a16:creationId xmlns:a16="http://schemas.microsoft.com/office/drawing/2014/main" id="{F1CB8BC4-78A8-4E9F-AECC-AA9A59FF70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949450"/>
            <a:ext cx="738822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文字方塊 4">
            <a:extLst>
              <a:ext uri="{FF2B5EF4-FFF2-40B4-BE49-F238E27FC236}">
                <a16:creationId xmlns:a16="http://schemas.microsoft.com/office/drawing/2014/main" id="{5428BCA5-DB9F-4273-BB81-FD85C44E4F97}"/>
              </a:ext>
            </a:extLst>
          </p:cNvPr>
          <p:cNvSpPr txBox="1">
            <a:spLocks noChangeArrowheads="1"/>
          </p:cNvSpPr>
          <p:nvPr/>
        </p:nvSpPr>
        <p:spPr bwMode="auto">
          <a:xfrm>
            <a:off x="4211638" y="2060575"/>
            <a:ext cx="865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b="1">
                <a:solidFill>
                  <a:srgbClr val="009900"/>
                </a:solidFill>
              </a:rPr>
              <a:t>女</a:t>
            </a:r>
          </a:p>
        </p:txBody>
      </p:sp>
      <p:sp>
        <p:nvSpPr>
          <p:cNvPr id="29702" name="文字方塊 5">
            <a:extLst>
              <a:ext uri="{FF2B5EF4-FFF2-40B4-BE49-F238E27FC236}">
                <a16:creationId xmlns:a16="http://schemas.microsoft.com/office/drawing/2014/main" id="{21FB0E13-1F87-42A0-9489-7BF6FFC79862}"/>
              </a:ext>
            </a:extLst>
          </p:cNvPr>
          <p:cNvSpPr txBox="1">
            <a:spLocks noChangeArrowheads="1"/>
          </p:cNvSpPr>
          <p:nvPr/>
        </p:nvSpPr>
        <p:spPr bwMode="auto">
          <a:xfrm>
            <a:off x="4284663" y="386080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b="1">
                <a:solidFill>
                  <a:srgbClr val="009900"/>
                </a:solidFill>
              </a:rPr>
              <a:t>男</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a:extLst>
              <a:ext uri="{FF2B5EF4-FFF2-40B4-BE49-F238E27FC236}">
                <a16:creationId xmlns:a16="http://schemas.microsoft.com/office/drawing/2014/main" id="{19A5929A-65C2-4B66-AF3E-5AF227D479BC}"/>
              </a:ext>
            </a:extLst>
          </p:cNvPr>
          <p:cNvSpPr>
            <a:spLocks noGrp="1"/>
          </p:cNvSpPr>
          <p:nvPr>
            <p:ph type="title"/>
          </p:nvPr>
        </p:nvSpPr>
        <p:spPr/>
        <p:txBody>
          <a:bodyPr/>
          <a:lstStyle/>
          <a:p>
            <a:r>
              <a:rPr lang="zh-TW" altLang="en-US" sz="8800" b="1">
                <a:solidFill>
                  <a:srgbClr val="3333FF"/>
                </a:solidFill>
              </a:rPr>
              <a:t>普世適用</a:t>
            </a:r>
          </a:p>
        </p:txBody>
      </p:sp>
      <p:sp>
        <p:nvSpPr>
          <p:cNvPr id="30723" name="內容版面配置區 2">
            <a:extLst>
              <a:ext uri="{FF2B5EF4-FFF2-40B4-BE49-F238E27FC236}">
                <a16:creationId xmlns:a16="http://schemas.microsoft.com/office/drawing/2014/main" id="{50BD0846-ADB5-4EE9-8B8F-A8435E4DA95A}"/>
              </a:ext>
            </a:extLst>
          </p:cNvPr>
          <p:cNvSpPr>
            <a:spLocks noGrp="1"/>
          </p:cNvSpPr>
          <p:nvPr>
            <p:ph idx="1"/>
          </p:nvPr>
        </p:nvSpPr>
        <p:spPr/>
        <p:txBody>
          <a:bodyPr/>
          <a:lstStyle/>
          <a:p>
            <a:r>
              <a:rPr lang="zh-TW" altLang="en-US" b="1">
                <a:solidFill>
                  <a:srgbClr val="009900"/>
                </a:solidFill>
              </a:rPr>
              <a:t>基地台射頻功率遠低於標準量，對於包括老人、孕婦、孩童在內的民眾均是安全的 </a:t>
            </a:r>
            <a:r>
              <a:rPr lang="zh-TW" altLang="en-US" b="1"/>
              <a:t>  </a:t>
            </a:r>
            <a:r>
              <a:rPr lang="en-US" altLang="zh-TW" sz="2000" b="1"/>
              <a:t>-----------</a:t>
            </a:r>
            <a:r>
              <a:rPr lang="zh-TW" altLang="en-US" sz="2000" b="1"/>
              <a:t>電機電子工程師學會</a:t>
            </a:r>
            <a:r>
              <a:rPr lang="en-US" altLang="zh-TW" sz="2000" b="1"/>
              <a:t>2000</a:t>
            </a:r>
            <a:r>
              <a:rPr lang="zh-TW" altLang="en-US" sz="2000" b="1"/>
              <a:t>年</a:t>
            </a:r>
          </a:p>
        </p:txBody>
      </p:sp>
      <p:pic>
        <p:nvPicPr>
          <p:cNvPr id="30724" name="圖片 1">
            <a:extLst>
              <a:ext uri="{FF2B5EF4-FFF2-40B4-BE49-F238E27FC236}">
                <a16:creationId xmlns:a16="http://schemas.microsoft.com/office/drawing/2014/main" id="{1EB379F1-F4A6-4B18-9365-F955BA4D94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3789363"/>
            <a:ext cx="52641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a:extLst>
              <a:ext uri="{FF2B5EF4-FFF2-40B4-BE49-F238E27FC236}">
                <a16:creationId xmlns:a16="http://schemas.microsoft.com/office/drawing/2014/main" id="{03BC788F-317A-497E-83AD-CD9537C36229}"/>
              </a:ext>
            </a:extLst>
          </p:cNvPr>
          <p:cNvSpPr>
            <a:spLocks noGrp="1"/>
          </p:cNvSpPr>
          <p:nvPr>
            <p:ph type="title"/>
          </p:nvPr>
        </p:nvSpPr>
        <p:spPr/>
        <p:txBody>
          <a:bodyPr/>
          <a:lstStyle/>
          <a:p>
            <a:r>
              <a:rPr lang="zh-TW" altLang="en-US" sz="8800" b="1">
                <a:solidFill>
                  <a:srgbClr val="3333FF"/>
                </a:solidFill>
              </a:rPr>
              <a:t>兒童用手機</a:t>
            </a:r>
            <a:r>
              <a:rPr lang="en-US" altLang="zh-TW" sz="8800" b="1">
                <a:solidFill>
                  <a:srgbClr val="3333FF"/>
                </a:solidFill>
              </a:rPr>
              <a:t>-1</a:t>
            </a:r>
            <a:endParaRPr lang="zh-TW" altLang="en-US" sz="8800"/>
          </a:p>
        </p:txBody>
      </p:sp>
      <p:sp>
        <p:nvSpPr>
          <p:cNvPr id="31747" name="內容版面配置區 2">
            <a:extLst>
              <a:ext uri="{FF2B5EF4-FFF2-40B4-BE49-F238E27FC236}">
                <a16:creationId xmlns:a16="http://schemas.microsoft.com/office/drawing/2014/main" id="{1B4AE600-4838-4A83-B288-63CB2EBD99CB}"/>
              </a:ext>
            </a:extLst>
          </p:cNvPr>
          <p:cNvSpPr>
            <a:spLocks noGrp="1"/>
          </p:cNvSpPr>
          <p:nvPr>
            <p:ph idx="1"/>
          </p:nvPr>
        </p:nvSpPr>
        <p:spPr/>
        <p:txBody>
          <a:bodyPr/>
          <a:lstStyle/>
          <a:p>
            <a:r>
              <a:rPr lang="en-US" altLang="zh-TW" b="1">
                <a:solidFill>
                  <a:srgbClr val="009900"/>
                </a:solidFill>
              </a:rPr>
              <a:t>2000</a:t>
            </a:r>
            <a:r>
              <a:rPr lang="zh-TW" altLang="zh-TW" b="1">
                <a:solidFill>
                  <a:srgbClr val="009900"/>
                </a:solidFill>
              </a:rPr>
              <a:t>年英國政府的報告</a:t>
            </a:r>
            <a:r>
              <a:rPr lang="zh-TW" altLang="en-US" b="1">
                <a:solidFill>
                  <a:srgbClr val="009900"/>
                </a:solidFill>
              </a:rPr>
              <a:t>，</a:t>
            </a:r>
            <a:r>
              <a:rPr lang="zh-TW" altLang="zh-TW" b="1">
                <a:solidFill>
                  <a:srgbClr val="009900"/>
                </a:solidFill>
              </a:rPr>
              <a:t>猜測若有未知風險，則年輕人比成人更受影響</a:t>
            </a:r>
            <a:r>
              <a:rPr lang="zh-TW" altLang="en-US" b="1">
                <a:solidFill>
                  <a:srgbClr val="009900"/>
                </a:solidFill>
              </a:rPr>
              <a:t>。但</a:t>
            </a:r>
            <a:r>
              <a:rPr lang="en-US" altLang="zh-TW" b="1">
                <a:solidFill>
                  <a:srgbClr val="009900"/>
                </a:solidFill>
              </a:rPr>
              <a:t>2007</a:t>
            </a:r>
            <a:r>
              <a:rPr lang="zh-TW" altLang="zh-TW" b="1">
                <a:solidFill>
                  <a:srgbClr val="009900"/>
                </a:solidFill>
              </a:rPr>
              <a:t>年提出報告</a:t>
            </a:r>
            <a:r>
              <a:rPr lang="zh-TW" altLang="en-US" b="1">
                <a:solidFill>
                  <a:srgbClr val="009900"/>
                </a:solidFill>
              </a:rPr>
              <a:t>澄清「沒事」</a:t>
            </a:r>
            <a:endParaRPr lang="en-US" altLang="zh-TW" b="1">
              <a:solidFill>
                <a:srgbClr val="009900"/>
              </a:solidFill>
            </a:endParaRPr>
          </a:p>
          <a:p>
            <a:r>
              <a:rPr lang="zh-TW" altLang="zh-TW" sz="2400" b="1">
                <a:solidFill>
                  <a:srgbClr val="009900"/>
                </a:solidFill>
              </a:rPr>
              <a:t>美國食物與藥品檢驗局聲明</a:t>
            </a:r>
            <a:r>
              <a:rPr lang="zh-TW" altLang="en-US" sz="2400" b="1">
                <a:solidFill>
                  <a:srgbClr val="009900"/>
                </a:solidFill>
              </a:rPr>
              <a:t>：</a:t>
            </a:r>
            <a:r>
              <a:rPr lang="zh-TW" altLang="zh-TW" sz="2400" b="1">
                <a:solidFill>
                  <a:srgbClr val="009900"/>
                </a:solidFill>
              </a:rPr>
              <a:t>並無科學證據顯示使用無線電話會導致使用者（包括兒童和年輕人）危險</a:t>
            </a:r>
            <a:endParaRPr lang="zh-TW" altLang="en-US" sz="2400" b="1">
              <a:solidFill>
                <a:srgbClr val="009900"/>
              </a:solidFill>
            </a:endParaRPr>
          </a:p>
        </p:txBody>
      </p:sp>
      <p:pic>
        <p:nvPicPr>
          <p:cNvPr id="31748" name="圖片 4">
            <a:extLst>
              <a:ext uri="{FF2B5EF4-FFF2-40B4-BE49-F238E27FC236}">
                <a16:creationId xmlns:a16="http://schemas.microsoft.com/office/drawing/2014/main" id="{2FC1BB86-B2EB-4F97-97C9-55A8AB282A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8663" y="4365625"/>
            <a:ext cx="33432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a:extLst>
              <a:ext uri="{FF2B5EF4-FFF2-40B4-BE49-F238E27FC236}">
                <a16:creationId xmlns:a16="http://schemas.microsoft.com/office/drawing/2014/main" id="{A24F2003-D288-4E58-8D52-6045E4C70805}"/>
              </a:ext>
            </a:extLst>
          </p:cNvPr>
          <p:cNvSpPr>
            <a:spLocks noGrp="1"/>
          </p:cNvSpPr>
          <p:nvPr>
            <p:ph type="title"/>
          </p:nvPr>
        </p:nvSpPr>
        <p:spPr/>
        <p:txBody>
          <a:bodyPr/>
          <a:lstStyle/>
          <a:p>
            <a:r>
              <a:rPr lang="zh-TW" altLang="en-US" sz="6600" b="1">
                <a:solidFill>
                  <a:srgbClr val="3333FF"/>
                </a:solidFill>
              </a:rPr>
              <a:t>兒童用手機</a:t>
            </a:r>
            <a:r>
              <a:rPr lang="en-US" altLang="zh-TW" sz="6600" b="1">
                <a:solidFill>
                  <a:srgbClr val="3333FF"/>
                </a:solidFill>
              </a:rPr>
              <a:t>-2</a:t>
            </a:r>
            <a:endParaRPr lang="zh-TW" altLang="en-US" sz="6600" b="1">
              <a:solidFill>
                <a:srgbClr val="3333FF"/>
              </a:solidFill>
            </a:endParaRPr>
          </a:p>
        </p:txBody>
      </p:sp>
      <p:sp>
        <p:nvSpPr>
          <p:cNvPr id="32771" name="內容版面配置區 2">
            <a:extLst>
              <a:ext uri="{FF2B5EF4-FFF2-40B4-BE49-F238E27FC236}">
                <a16:creationId xmlns:a16="http://schemas.microsoft.com/office/drawing/2014/main" id="{244A6AA3-7006-4FA1-8238-C8B8ECF97DD7}"/>
              </a:ext>
            </a:extLst>
          </p:cNvPr>
          <p:cNvSpPr>
            <a:spLocks noGrp="1"/>
          </p:cNvSpPr>
          <p:nvPr>
            <p:ph idx="1"/>
          </p:nvPr>
        </p:nvSpPr>
        <p:spPr/>
        <p:txBody>
          <a:bodyPr/>
          <a:lstStyle/>
          <a:p>
            <a:r>
              <a:rPr lang="zh-TW" altLang="en-US" b="1">
                <a:solidFill>
                  <a:srgbClr val="009900"/>
                </a:solidFill>
              </a:rPr>
              <a:t>世衛「孩童和手機：澄清聲明」：規範保護所有人（包括兒童） </a:t>
            </a:r>
            <a:r>
              <a:rPr lang="en-US" altLang="zh-TW" sz="2000" b="1">
                <a:solidFill>
                  <a:srgbClr val="009900"/>
                </a:solidFill>
              </a:rPr>
              <a:t>2006</a:t>
            </a:r>
            <a:r>
              <a:rPr lang="zh-TW" altLang="en-US" sz="2000" b="1">
                <a:solidFill>
                  <a:srgbClr val="009900"/>
                </a:solidFill>
              </a:rPr>
              <a:t>年</a:t>
            </a:r>
            <a:endParaRPr lang="en-US" altLang="zh-TW" sz="2000" b="1">
              <a:solidFill>
                <a:srgbClr val="009900"/>
              </a:solidFill>
            </a:endParaRPr>
          </a:p>
          <a:p>
            <a:r>
              <a:rPr lang="zh-TW" altLang="zh-TW" sz="2400" b="1"/>
              <a:t>法國衛生部</a:t>
            </a:r>
            <a:r>
              <a:rPr lang="zh-TW" altLang="en-US" sz="2400" b="1"/>
              <a:t> </a:t>
            </a:r>
            <a:r>
              <a:rPr lang="en-US" altLang="zh-TW" sz="2400" b="1"/>
              <a:t>2008</a:t>
            </a:r>
            <a:r>
              <a:rPr lang="zh-TW" altLang="zh-TW" sz="2400" b="1"/>
              <a:t>年聲明</a:t>
            </a:r>
            <a:r>
              <a:rPr lang="zh-TW" altLang="zh-TW" sz="2400" b="1">
                <a:solidFill>
                  <a:srgbClr val="009900"/>
                </a:solidFill>
              </a:rPr>
              <a:t>不論使用者年齡，在國際規範下並無手機的健康風險</a:t>
            </a:r>
            <a:endParaRPr lang="en-US" altLang="zh-TW" sz="2400" b="1">
              <a:solidFill>
                <a:srgbClr val="009900"/>
              </a:solidFill>
            </a:endParaRPr>
          </a:p>
          <a:p>
            <a:r>
              <a:rPr lang="zh-TW" altLang="en-US" b="1">
                <a:solidFill>
                  <a:srgbClr val="009900"/>
                </a:solidFill>
              </a:rPr>
              <a:t>其實，手機在兒童緊急時可成救命寶貝</a:t>
            </a:r>
          </a:p>
        </p:txBody>
      </p:sp>
      <p:pic>
        <p:nvPicPr>
          <p:cNvPr id="32772" name="圖片 1">
            <a:extLst>
              <a:ext uri="{FF2B5EF4-FFF2-40B4-BE49-F238E27FC236}">
                <a16:creationId xmlns:a16="http://schemas.microsoft.com/office/drawing/2014/main" id="{02C63A32-B0DE-4F3D-B7D2-3299839606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4505325"/>
            <a:ext cx="1944687"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標題 1">
            <a:extLst>
              <a:ext uri="{FF2B5EF4-FFF2-40B4-BE49-F238E27FC236}">
                <a16:creationId xmlns:a16="http://schemas.microsoft.com/office/drawing/2014/main" id="{8749BD76-F7D9-4C49-BBB6-9F6726706BE3}"/>
              </a:ext>
            </a:extLst>
          </p:cNvPr>
          <p:cNvSpPr>
            <a:spLocks noGrp="1"/>
          </p:cNvSpPr>
          <p:nvPr>
            <p:ph type="title"/>
          </p:nvPr>
        </p:nvSpPr>
        <p:spPr/>
        <p:txBody>
          <a:bodyPr/>
          <a:lstStyle/>
          <a:p>
            <a:endParaRPr lang="zh-TW" altLang="en-US"/>
          </a:p>
        </p:txBody>
      </p:sp>
      <p:sp>
        <p:nvSpPr>
          <p:cNvPr id="33795" name="內容版面配置區 2">
            <a:extLst>
              <a:ext uri="{FF2B5EF4-FFF2-40B4-BE49-F238E27FC236}">
                <a16:creationId xmlns:a16="http://schemas.microsoft.com/office/drawing/2014/main" id="{FEA6AB78-72FB-4587-AE2C-1ADA60BB186F}"/>
              </a:ext>
            </a:extLst>
          </p:cNvPr>
          <p:cNvSpPr>
            <a:spLocks noGrp="1"/>
          </p:cNvSpPr>
          <p:nvPr>
            <p:ph idx="1"/>
          </p:nvPr>
        </p:nvSpPr>
        <p:spPr>
          <a:xfrm>
            <a:off x="571500" y="2643188"/>
            <a:ext cx="6500813" cy="3452812"/>
          </a:xfrm>
        </p:spPr>
        <p:txBody>
          <a:bodyPr/>
          <a:lstStyle/>
          <a:p>
            <a:r>
              <a:rPr lang="zh-TW" altLang="en-US" sz="3600" b="1">
                <a:solidFill>
                  <a:srgbClr val="009900"/>
                </a:solidFill>
              </a:rPr>
              <a:t>害怕手機鈴響時的電磁波？   </a:t>
            </a:r>
            <a:r>
              <a:rPr lang="zh-TW" altLang="en-US" sz="2000" b="1"/>
              <a:t>（接聽時拿遠一些？）</a:t>
            </a:r>
            <a:endParaRPr lang="en-US" altLang="zh-TW" sz="2000" b="1"/>
          </a:p>
          <a:p>
            <a:r>
              <a:rPr lang="zh-TW" altLang="zh-TW" sz="3600" b="1">
                <a:solidFill>
                  <a:srgbClr val="009900"/>
                </a:solidFill>
              </a:rPr>
              <a:t>手機快沒電時發出更強功率</a:t>
            </a:r>
            <a:r>
              <a:rPr lang="zh-TW" altLang="en-US" sz="3600" b="1">
                <a:solidFill>
                  <a:srgbClr val="009900"/>
                </a:solidFill>
              </a:rPr>
              <a:t>？</a:t>
            </a:r>
            <a:r>
              <a:rPr lang="zh-TW" altLang="en-US" sz="2000" b="1"/>
              <a:t>（不能用手機？）</a:t>
            </a:r>
            <a:endParaRPr lang="en-US" altLang="zh-TW" sz="2000" b="1"/>
          </a:p>
          <a:p>
            <a:r>
              <a:rPr lang="zh-TW" altLang="zh-TW" sz="3600" b="1">
                <a:solidFill>
                  <a:srgbClr val="009900"/>
                </a:solidFill>
              </a:rPr>
              <a:t>手機講</a:t>
            </a:r>
            <a:r>
              <a:rPr lang="zh-TW" altLang="en-US" sz="3600" b="1">
                <a:solidFill>
                  <a:srgbClr val="009900"/>
                </a:solidFill>
              </a:rPr>
              <a:t>久後</a:t>
            </a:r>
            <a:r>
              <a:rPr lang="zh-TW" altLang="zh-TW" sz="3600" b="1">
                <a:solidFill>
                  <a:srgbClr val="009900"/>
                </a:solidFill>
              </a:rPr>
              <a:t>，臉感到熱</a:t>
            </a:r>
            <a:r>
              <a:rPr lang="zh-TW" altLang="en-US" sz="3600" b="1">
                <a:solidFill>
                  <a:srgbClr val="009900"/>
                </a:solidFill>
              </a:rPr>
              <a:t>？</a:t>
            </a:r>
            <a:endParaRPr lang="en-US" altLang="zh-TW" sz="2000" b="1">
              <a:solidFill>
                <a:srgbClr val="009900"/>
              </a:solidFill>
            </a:endParaRPr>
          </a:p>
          <a:p>
            <a:pPr>
              <a:buFontTx/>
              <a:buNone/>
            </a:pPr>
            <a:r>
              <a:rPr lang="zh-TW" altLang="en-US" sz="2000" b="1"/>
              <a:t>      （可見電磁波超強？）</a:t>
            </a:r>
            <a:endParaRPr lang="zh-TW" altLang="en-US" sz="2000"/>
          </a:p>
        </p:txBody>
      </p:sp>
      <p:pic>
        <p:nvPicPr>
          <p:cNvPr id="33796" name="Picture 2" descr="D:\lin\Pictures\imagesC.jpg">
            <a:extLst>
              <a:ext uri="{FF2B5EF4-FFF2-40B4-BE49-F238E27FC236}">
                <a16:creationId xmlns:a16="http://schemas.microsoft.com/office/drawing/2014/main" id="{9EB69F71-7A2E-44E3-9615-8FC5B965E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642938"/>
            <a:ext cx="307181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a:extLst>
              <a:ext uri="{FF2B5EF4-FFF2-40B4-BE49-F238E27FC236}">
                <a16:creationId xmlns:a16="http://schemas.microsoft.com/office/drawing/2014/main" id="{80C209AC-B854-4350-939E-79AF365D74E3}"/>
              </a:ext>
            </a:extLst>
          </p:cNvPr>
          <p:cNvSpPr>
            <a:spLocks noGrp="1"/>
          </p:cNvSpPr>
          <p:nvPr>
            <p:ph type="title"/>
          </p:nvPr>
        </p:nvSpPr>
        <p:spPr/>
        <p:txBody>
          <a:bodyPr/>
          <a:lstStyle/>
          <a:p>
            <a:r>
              <a:rPr lang="zh-TW" altLang="en-US" sz="8800" b="1">
                <a:solidFill>
                  <a:srgbClr val="3333FF"/>
                </a:solidFill>
              </a:rPr>
              <a:t>目錄</a:t>
            </a:r>
          </a:p>
        </p:txBody>
      </p:sp>
      <p:sp>
        <p:nvSpPr>
          <p:cNvPr id="5123" name="內容版面配置區 2">
            <a:extLst>
              <a:ext uri="{FF2B5EF4-FFF2-40B4-BE49-F238E27FC236}">
                <a16:creationId xmlns:a16="http://schemas.microsoft.com/office/drawing/2014/main" id="{64C5F730-0D40-4D21-996A-6B6FB21F722A}"/>
              </a:ext>
            </a:extLst>
          </p:cNvPr>
          <p:cNvSpPr>
            <a:spLocks noGrp="1"/>
          </p:cNvSpPr>
          <p:nvPr>
            <p:ph idx="1"/>
          </p:nvPr>
        </p:nvSpPr>
        <p:spPr>
          <a:xfrm>
            <a:off x="1692275" y="1981200"/>
            <a:ext cx="6765925" cy="4114800"/>
          </a:xfrm>
        </p:spPr>
        <p:txBody>
          <a:bodyPr/>
          <a:lstStyle/>
          <a:p>
            <a:r>
              <a:rPr lang="zh-TW" altLang="en-US" b="1">
                <a:solidFill>
                  <a:srgbClr val="009900"/>
                </a:solidFill>
              </a:rPr>
              <a:t>射頻電磁波</a:t>
            </a:r>
            <a:endParaRPr lang="en-US" altLang="zh-TW" b="1">
              <a:solidFill>
                <a:srgbClr val="009900"/>
              </a:solidFill>
            </a:endParaRPr>
          </a:p>
          <a:p>
            <a:r>
              <a:rPr lang="zh-TW" altLang="en-US" b="1">
                <a:solidFill>
                  <a:srgbClr val="009900"/>
                </a:solidFill>
              </a:rPr>
              <a:t>重傷社會</a:t>
            </a:r>
            <a:endParaRPr lang="en-US" altLang="zh-TW" b="1">
              <a:solidFill>
                <a:srgbClr val="009900"/>
              </a:solidFill>
            </a:endParaRPr>
          </a:p>
          <a:p>
            <a:r>
              <a:rPr lang="zh-TW" altLang="en-US" b="1">
                <a:solidFill>
                  <a:srgbClr val="009900"/>
                </a:solidFill>
              </a:rPr>
              <a:t>世界衛生組織</a:t>
            </a:r>
            <a:endParaRPr lang="en-US" altLang="zh-TW" b="1">
              <a:solidFill>
                <a:srgbClr val="009900"/>
              </a:solidFill>
            </a:endParaRPr>
          </a:p>
          <a:p>
            <a:r>
              <a:rPr lang="zh-TW" altLang="en-US" b="1">
                <a:solidFill>
                  <a:srgbClr val="009900"/>
                </a:solidFill>
              </a:rPr>
              <a:t>誤導蒼生</a:t>
            </a:r>
            <a:endParaRPr lang="en-US" altLang="zh-TW" b="1">
              <a:solidFill>
                <a:srgbClr val="009900"/>
              </a:solidFill>
            </a:endParaRPr>
          </a:p>
          <a:p>
            <a:r>
              <a:rPr lang="zh-TW" altLang="en-US" b="1">
                <a:solidFill>
                  <a:srgbClr val="009900"/>
                </a:solidFill>
              </a:rPr>
              <a:t>宏觀</a:t>
            </a:r>
            <a:endParaRPr lang="en-US" altLang="zh-TW" b="1">
              <a:solidFill>
                <a:srgbClr val="009900"/>
              </a:solidFill>
            </a:endParaRPr>
          </a:p>
          <a:p>
            <a:r>
              <a:rPr lang="zh-TW" altLang="en-US" b="1">
                <a:solidFill>
                  <a:srgbClr val="009900"/>
                </a:solidFill>
              </a:rPr>
              <a:t>討論</a:t>
            </a:r>
          </a:p>
        </p:txBody>
      </p:sp>
      <p:pic>
        <p:nvPicPr>
          <p:cNvPr id="5124" name="圖片 3">
            <a:extLst>
              <a:ext uri="{FF2B5EF4-FFF2-40B4-BE49-F238E27FC236}">
                <a16:creationId xmlns:a16="http://schemas.microsoft.com/office/drawing/2014/main" id="{39EB5C0A-B44B-46A6-990B-9651CBEDEC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02238" y="2205038"/>
            <a:ext cx="2592387"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a:extLst>
              <a:ext uri="{FF2B5EF4-FFF2-40B4-BE49-F238E27FC236}">
                <a16:creationId xmlns:a16="http://schemas.microsoft.com/office/drawing/2014/main" id="{7097AF80-5965-4092-AB67-0D9EF29BC8BC}"/>
              </a:ext>
            </a:extLst>
          </p:cNvPr>
          <p:cNvSpPr>
            <a:spLocks noGrp="1"/>
          </p:cNvSpPr>
          <p:nvPr>
            <p:ph type="title"/>
          </p:nvPr>
        </p:nvSpPr>
        <p:spPr/>
        <p:txBody>
          <a:bodyPr/>
          <a:lstStyle/>
          <a:p>
            <a:r>
              <a:rPr lang="zh-TW" altLang="en-US" sz="5400" b="1">
                <a:solidFill>
                  <a:srgbClr val="3333FF"/>
                </a:solidFill>
              </a:rPr>
              <a:t>怕手機鈴時輻射最高嗎？</a:t>
            </a:r>
          </a:p>
        </p:txBody>
      </p:sp>
      <p:sp>
        <p:nvSpPr>
          <p:cNvPr id="34819" name="內容版面配置區 2">
            <a:extLst>
              <a:ext uri="{FF2B5EF4-FFF2-40B4-BE49-F238E27FC236}">
                <a16:creationId xmlns:a16="http://schemas.microsoft.com/office/drawing/2014/main" id="{FC9E2336-C92E-429E-A06C-8EF55AE99482}"/>
              </a:ext>
            </a:extLst>
          </p:cNvPr>
          <p:cNvSpPr>
            <a:spLocks noGrp="1"/>
          </p:cNvSpPr>
          <p:nvPr>
            <p:ph idx="1"/>
          </p:nvPr>
        </p:nvSpPr>
        <p:spPr/>
        <p:txBody>
          <a:bodyPr/>
          <a:lstStyle/>
          <a:p>
            <a:r>
              <a:rPr lang="zh-TW" altLang="en-US" sz="2400" b="1">
                <a:solidFill>
                  <a:srgbClr val="009900"/>
                </a:solidFill>
              </a:rPr>
              <a:t>手機鈴響前，峰值功率約</a:t>
            </a:r>
            <a:r>
              <a:rPr lang="en-US" altLang="zh-TW" sz="2400" b="1">
                <a:solidFill>
                  <a:srgbClr val="009900"/>
                </a:solidFill>
              </a:rPr>
              <a:t>2--3</a:t>
            </a:r>
            <a:r>
              <a:rPr lang="zh-TW" altLang="en-US" sz="2400" b="1">
                <a:solidFill>
                  <a:srgbClr val="009900"/>
                </a:solidFill>
              </a:rPr>
              <a:t>瓦（約幾毫秒），鈴響時已回到一般强度（通常手機的輸出功率 </a:t>
            </a:r>
            <a:r>
              <a:rPr lang="en-US" altLang="zh-TW" sz="2400" b="1">
                <a:solidFill>
                  <a:srgbClr val="009900"/>
                </a:solidFill>
              </a:rPr>
              <a:t>0.25</a:t>
            </a:r>
            <a:r>
              <a:rPr lang="zh-TW" altLang="en-US" sz="2400" b="1">
                <a:solidFill>
                  <a:srgbClr val="009900"/>
                </a:solidFill>
              </a:rPr>
              <a:t>瓦）</a:t>
            </a:r>
            <a:endParaRPr lang="en-US" altLang="zh-TW" sz="2400" b="1">
              <a:solidFill>
                <a:srgbClr val="009900"/>
              </a:solidFill>
            </a:endParaRPr>
          </a:p>
          <a:p>
            <a:r>
              <a:rPr lang="zh-TW" altLang="en-US" sz="2400" b="1">
                <a:solidFill>
                  <a:srgbClr val="009900"/>
                </a:solidFill>
              </a:rPr>
              <a:t>手機響起時，那幾毫秒已經早就過了，拿遠有點可笑</a:t>
            </a:r>
            <a:endParaRPr lang="en-US" altLang="zh-TW" sz="2400" b="1">
              <a:solidFill>
                <a:srgbClr val="009900"/>
              </a:solidFill>
            </a:endParaRPr>
          </a:p>
          <a:p>
            <a:r>
              <a:rPr lang="zh-TW" altLang="en-US" sz="2400" b="1">
                <a:solidFill>
                  <a:srgbClr val="009900"/>
                </a:solidFill>
              </a:rPr>
              <a:t>所有這些功率值均很小，遠遠小於常用電燈、陽光</a:t>
            </a:r>
          </a:p>
          <a:p>
            <a:endParaRPr lang="zh-TW" altLang="en-US"/>
          </a:p>
        </p:txBody>
      </p:sp>
      <p:pic>
        <p:nvPicPr>
          <p:cNvPr id="34820" name="圖片 3">
            <a:extLst>
              <a:ext uri="{FF2B5EF4-FFF2-40B4-BE49-F238E27FC236}">
                <a16:creationId xmlns:a16="http://schemas.microsoft.com/office/drawing/2014/main" id="{7C5096D7-BF34-4BEF-82B7-D4C779D8C7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3860800"/>
            <a:ext cx="41148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a:extLst>
              <a:ext uri="{FF2B5EF4-FFF2-40B4-BE49-F238E27FC236}">
                <a16:creationId xmlns:a16="http://schemas.microsoft.com/office/drawing/2014/main" id="{829C4A1D-841D-4B71-93C2-B022EE854B0E}"/>
              </a:ext>
            </a:extLst>
          </p:cNvPr>
          <p:cNvSpPr>
            <a:spLocks noGrp="1"/>
          </p:cNvSpPr>
          <p:nvPr>
            <p:ph type="title"/>
          </p:nvPr>
        </p:nvSpPr>
        <p:spPr/>
        <p:txBody>
          <a:bodyPr/>
          <a:lstStyle/>
          <a:p>
            <a:r>
              <a:rPr lang="zh-TW" altLang="en-US" sz="8800" b="1">
                <a:solidFill>
                  <a:srgbClr val="3333FF"/>
                </a:solidFill>
              </a:rPr>
              <a:t>快沒電時</a:t>
            </a:r>
          </a:p>
        </p:txBody>
      </p:sp>
      <p:sp>
        <p:nvSpPr>
          <p:cNvPr id="35843" name="內容版面配置區 2">
            <a:extLst>
              <a:ext uri="{FF2B5EF4-FFF2-40B4-BE49-F238E27FC236}">
                <a16:creationId xmlns:a16="http://schemas.microsoft.com/office/drawing/2014/main" id="{010E4D0D-4B0B-4000-9331-C3154B24C815}"/>
              </a:ext>
            </a:extLst>
          </p:cNvPr>
          <p:cNvSpPr>
            <a:spLocks noGrp="1"/>
          </p:cNvSpPr>
          <p:nvPr>
            <p:ph idx="1"/>
          </p:nvPr>
        </p:nvSpPr>
        <p:spPr/>
        <p:txBody>
          <a:bodyPr/>
          <a:lstStyle/>
          <a:p>
            <a:r>
              <a:rPr lang="zh-TW" altLang="en-US" b="1">
                <a:solidFill>
                  <a:srgbClr val="009900"/>
                </a:solidFill>
              </a:rPr>
              <a:t>手機並不會發出更強功率，因為那種設計只會加速耗電</a:t>
            </a:r>
            <a:endParaRPr lang="en-US" altLang="zh-TW" b="1">
              <a:solidFill>
                <a:srgbClr val="009900"/>
              </a:solidFill>
            </a:endParaRPr>
          </a:p>
          <a:p>
            <a:r>
              <a:rPr lang="zh-TW" altLang="zh-TW" b="1">
                <a:solidFill>
                  <a:srgbClr val="009900"/>
                </a:solidFill>
              </a:rPr>
              <a:t>業界和使用者不會喜歡，何況並無那種科學事實</a:t>
            </a:r>
            <a:endParaRPr lang="zh-TW" altLang="en-US" b="1">
              <a:solidFill>
                <a:srgbClr val="009900"/>
              </a:solidFill>
            </a:endParaRPr>
          </a:p>
          <a:p>
            <a:endParaRPr lang="zh-TW" altLang="en-US"/>
          </a:p>
        </p:txBody>
      </p:sp>
      <p:pic>
        <p:nvPicPr>
          <p:cNvPr id="35844" name="圖片 1">
            <a:extLst>
              <a:ext uri="{FF2B5EF4-FFF2-40B4-BE49-F238E27FC236}">
                <a16:creationId xmlns:a16="http://schemas.microsoft.com/office/drawing/2014/main" id="{794B6129-D7A4-4EFE-8930-B0556A0D63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3846513"/>
            <a:ext cx="2665413"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a:extLst>
              <a:ext uri="{FF2B5EF4-FFF2-40B4-BE49-F238E27FC236}">
                <a16:creationId xmlns:a16="http://schemas.microsoft.com/office/drawing/2014/main" id="{9041E9CD-3613-4E3B-BFF1-77D49B1685E9}"/>
              </a:ext>
            </a:extLst>
          </p:cNvPr>
          <p:cNvSpPr>
            <a:spLocks noGrp="1"/>
          </p:cNvSpPr>
          <p:nvPr>
            <p:ph type="title"/>
          </p:nvPr>
        </p:nvSpPr>
        <p:spPr/>
        <p:txBody>
          <a:bodyPr/>
          <a:lstStyle/>
          <a:p>
            <a:r>
              <a:rPr lang="zh-TW" altLang="zh-TW" sz="8800" b="1">
                <a:solidFill>
                  <a:srgbClr val="3333FF"/>
                </a:solidFill>
              </a:rPr>
              <a:t>收訊不良</a:t>
            </a:r>
            <a:r>
              <a:rPr lang="zh-TW" altLang="en-US" sz="8800" b="1">
                <a:solidFill>
                  <a:srgbClr val="3333FF"/>
                </a:solidFill>
              </a:rPr>
              <a:t>時</a:t>
            </a:r>
          </a:p>
        </p:txBody>
      </p:sp>
      <p:sp>
        <p:nvSpPr>
          <p:cNvPr id="36867" name="內容版面配置區 2">
            <a:extLst>
              <a:ext uri="{FF2B5EF4-FFF2-40B4-BE49-F238E27FC236}">
                <a16:creationId xmlns:a16="http://schemas.microsoft.com/office/drawing/2014/main" id="{DF9BB3E8-8D41-490D-8533-17D1D0B57E98}"/>
              </a:ext>
            </a:extLst>
          </p:cNvPr>
          <p:cNvSpPr>
            <a:spLocks noGrp="1"/>
          </p:cNvSpPr>
          <p:nvPr>
            <p:ph idx="1"/>
          </p:nvPr>
        </p:nvSpPr>
        <p:spPr/>
        <p:txBody>
          <a:bodyPr/>
          <a:lstStyle/>
          <a:p>
            <a:r>
              <a:rPr lang="zh-TW" altLang="zh-TW" b="1">
                <a:solidFill>
                  <a:srgbClr val="009900"/>
                </a:solidFill>
              </a:rPr>
              <a:t>手機需發出更強的射頻功率以連線，但不管多強，手機的比吸收率值是在最大功率時測試的，而其比吸收率值必須在安全規範（限值）之內</a:t>
            </a:r>
            <a:endParaRPr lang="en-US" altLang="zh-TW" b="1">
              <a:solidFill>
                <a:srgbClr val="009900"/>
              </a:solidFill>
            </a:endParaRPr>
          </a:p>
        </p:txBody>
      </p:sp>
      <p:pic>
        <p:nvPicPr>
          <p:cNvPr id="36868" name="圖片 1">
            <a:extLst>
              <a:ext uri="{FF2B5EF4-FFF2-40B4-BE49-F238E27FC236}">
                <a16:creationId xmlns:a16="http://schemas.microsoft.com/office/drawing/2014/main" id="{D0016AF7-DCA9-4BAB-BB0A-CD68AC1479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4151313"/>
            <a:ext cx="317182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a:extLst>
              <a:ext uri="{FF2B5EF4-FFF2-40B4-BE49-F238E27FC236}">
                <a16:creationId xmlns:a16="http://schemas.microsoft.com/office/drawing/2014/main" id="{1280DC16-12D6-4ACB-9DDF-BEEB45B00C50}"/>
              </a:ext>
            </a:extLst>
          </p:cNvPr>
          <p:cNvSpPr>
            <a:spLocks noGrp="1"/>
          </p:cNvSpPr>
          <p:nvPr>
            <p:ph type="title"/>
          </p:nvPr>
        </p:nvSpPr>
        <p:spPr/>
        <p:txBody>
          <a:bodyPr/>
          <a:lstStyle/>
          <a:p>
            <a:r>
              <a:rPr lang="zh-TW" altLang="en-US" sz="8000" b="1">
                <a:solidFill>
                  <a:srgbClr val="3333FF"/>
                </a:solidFill>
              </a:rPr>
              <a:t>手機護貼幫倒忙</a:t>
            </a:r>
          </a:p>
        </p:txBody>
      </p:sp>
      <p:sp>
        <p:nvSpPr>
          <p:cNvPr id="37891" name="內容版面配置區 2">
            <a:extLst>
              <a:ext uri="{FF2B5EF4-FFF2-40B4-BE49-F238E27FC236}">
                <a16:creationId xmlns:a16="http://schemas.microsoft.com/office/drawing/2014/main" id="{A36CD09B-BC1C-411F-BBCC-482DCBB48843}"/>
              </a:ext>
            </a:extLst>
          </p:cNvPr>
          <p:cNvSpPr>
            <a:spLocks noGrp="1"/>
          </p:cNvSpPr>
          <p:nvPr>
            <p:ph idx="1"/>
          </p:nvPr>
        </p:nvSpPr>
        <p:spPr/>
        <p:txBody>
          <a:bodyPr/>
          <a:lstStyle/>
          <a:p>
            <a:r>
              <a:rPr lang="zh-TW" altLang="en-US" b="1">
                <a:solidFill>
                  <a:srgbClr val="009900"/>
                </a:solidFill>
              </a:rPr>
              <a:t>應禁止手機護貼等宣稱具有射頻屏蔽性能的衣物之類    </a:t>
            </a:r>
            <a:r>
              <a:rPr lang="en-US" altLang="zh-TW" sz="2000" b="1"/>
              <a:t>------</a:t>
            </a:r>
            <a:r>
              <a:rPr lang="zh-TW" altLang="en-US" sz="2000" b="1"/>
              <a:t>世衛 </a:t>
            </a:r>
            <a:r>
              <a:rPr lang="en-US" altLang="zh-TW" sz="2000" b="1"/>
              <a:t>1999</a:t>
            </a:r>
            <a:r>
              <a:rPr lang="zh-TW" altLang="en-US" sz="2000" b="1"/>
              <a:t>年</a:t>
            </a:r>
            <a:endParaRPr lang="en-US" altLang="zh-TW" sz="2000" b="1"/>
          </a:p>
          <a:p>
            <a:r>
              <a:rPr lang="zh-TW" altLang="en-US" b="1">
                <a:solidFill>
                  <a:srgbClr val="009900"/>
                </a:solidFill>
              </a:rPr>
              <a:t>缺阻絶效果，因整個手機可說都是天線，迫使手機提高功率以保持通話、減短電池壽命、加速手機增溫</a:t>
            </a:r>
          </a:p>
        </p:txBody>
      </p:sp>
      <p:pic>
        <p:nvPicPr>
          <p:cNvPr id="37892" name="圖片 1">
            <a:extLst>
              <a:ext uri="{FF2B5EF4-FFF2-40B4-BE49-F238E27FC236}">
                <a16:creationId xmlns:a16="http://schemas.microsoft.com/office/drawing/2014/main" id="{908CDF7F-0913-4A16-989A-0DE015F99A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4200" y="4149725"/>
            <a:ext cx="2900363"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a:extLst>
              <a:ext uri="{FF2B5EF4-FFF2-40B4-BE49-F238E27FC236}">
                <a16:creationId xmlns:a16="http://schemas.microsoft.com/office/drawing/2014/main" id="{4E8DD87F-2D03-49D1-ADEA-3DE606C0C492}"/>
              </a:ext>
            </a:extLst>
          </p:cNvPr>
          <p:cNvSpPr>
            <a:spLocks noGrp="1"/>
          </p:cNvSpPr>
          <p:nvPr>
            <p:ph type="title"/>
          </p:nvPr>
        </p:nvSpPr>
        <p:spPr/>
        <p:txBody>
          <a:bodyPr/>
          <a:lstStyle/>
          <a:p>
            <a:r>
              <a:rPr lang="zh-TW" altLang="en-US" sz="2000" b="1">
                <a:solidFill>
                  <a:srgbClr val="3333FF"/>
                </a:solidFill>
              </a:rPr>
              <a:t>媒體網路盛傳，</a:t>
            </a:r>
            <a:r>
              <a:rPr lang="zh-TW" altLang="en-US" sz="4800" b="1">
                <a:solidFill>
                  <a:srgbClr val="3333FF"/>
                </a:solidFill>
              </a:rPr>
              <a:t>加油站用手機引爆？</a:t>
            </a:r>
          </a:p>
        </p:txBody>
      </p:sp>
      <p:sp>
        <p:nvSpPr>
          <p:cNvPr id="38915" name="內容版面配置區 2">
            <a:extLst>
              <a:ext uri="{FF2B5EF4-FFF2-40B4-BE49-F238E27FC236}">
                <a16:creationId xmlns:a16="http://schemas.microsoft.com/office/drawing/2014/main" id="{3384556D-3ED3-41EB-88E6-E716559DD42B}"/>
              </a:ext>
            </a:extLst>
          </p:cNvPr>
          <p:cNvSpPr>
            <a:spLocks noGrp="1"/>
          </p:cNvSpPr>
          <p:nvPr>
            <p:ph idx="1"/>
          </p:nvPr>
        </p:nvSpPr>
        <p:spPr>
          <a:xfrm>
            <a:off x="685800" y="1981200"/>
            <a:ext cx="3957638" cy="4114800"/>
          </a:xfrm>
        </p:spPr>
        <p:txBody>
          <a:bodyPr/>
          <a:lstStyle/>
          <a:p>
            <a:r>
              <a:rPr lang="zh-TW" altLang="en-US" b="1">
                <a:solidFill>
                  <a:srgbClr val="009900"/>
                </a:solidFill>
              </a:rPr>
              <a:t>其實，油氣濃度引爆濃度</a:t>
            </a:r>
            <a:r>
              <a:rPr lang="en-US" altLang="zh-TW" b="1">
                <a:solidFill>
                  <a:srgbClr val="009900"/>
                </a:solidFill>
              </a:rPr>
              <a:t>12%</a:t>
            </a:r>
            <a:r>
              <a:rPr lang="zh-TW" altLang="en-US" b="1">
                <a:solidFill>
                  <a:srgbClr val="009900"/>
                </a:solidFill>
              </a:rPr>
              <a:t>，但通常加油站通風良好</a:t>
            </a:r>
            <a:endParaRPr lang="en-US" altLang="zh-TW" b="1">
              <a:solidFill>
                <a:srgbClr val="009900"/>
              </a:solidFill>
            </a:endParaRPr>
          </a:p>
          <a:p>
            <a:r>
              <a:rPr lang="zh-TW" altLang="en-US" b="1">
                <a:solidFill>
                  <a:srgbClr val="009900"/>
                </a:solidFill>
              </a:rPr>
              <a:t>加油時分心（用手機</a:t>
            </a:r>
            <a:r>
              <a:rPr lang="en-US" altLang="zh-TW" b="1">
                <a:solidFill>
                  <a:srgbClr val="009900"/>
                </a:solidFill>
              </a:rPr>
              <a:t>…</a:t>
            </a:r>
            <a:r>
              <a:rPr lang="zh-TW" altLang="en-US" b="1">
                <a:solidFill>
                  <a:srgbClr val="009900"/>
                </a:solidFill>
              </a:rPr>
              <a:t>），風險才大</a:t>
            </a:r>
          </a:p>
        </p:txBody>
      </p:sp>
      <p:pic>
        <p:nvPicPr>
          <p:cNvPr id="38916" name="圖片 1">
            <a:extLst>
              <a:ext uri="{FF2B5EF4-FFF2-40B4-BE49-F238E27FC236}">
                <a16:creationId xmlns:a16="http://schemas.microsoft.com/office/drawing/2014/main" id="{2ECE9CC4-C07C-4BE9-8EBD-F57D4500B9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133600"/>
            <a:ext cx="39068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a:extLst>
              <a:ext uri="{FF2B5EF4-FFF2-40B4-BE49-F238E27FC236}">
                <a16:creationId xmlns:a16="http://schemas.microsoft.com/office/drawing/2014/main" id="{594C0FE2-81FE-42CB-8CCF-D22A3DABA4FC}"/>
              </a:ext>
            </a:extLst>
          </p:cNvPr>
          <p:cNvSpPr>
            <a:spLocks noGrp="1" noChangeArrowheads="1"/>
          </p:cNvSpPr>
          <p:nvPr>
            <p:ph type="title"/>
          </p:nvPr>
        </p:nvSpPr>
        <p:spPr/>
        <p:txBody>
          <a:bodyPr/>
          <a:lstStyle/>
          <a:p>
            <a:pPr algn="l" eaLnBrk="1" hangingPunct="1"/>
            <a:r>
              <a:rPr lang="zh-TW" altLang="en-US" sz="5400" b="1">
                <a:solidFill>
                  <a:srgbClr val="0000FF"/>
                </a:solidFill>
                <a:latin typeface="新細明體" panose="02020500000000000000" pitchFamily="18" charset="-120"/>
              </a:rPr>
              <a:t>手機引雷</a:t>
            </a:r>
            <a:r>
              <a:rPr lang="en-US" altLang="zh-TW" sz="5400" b="1">
                <a:solidFill>
                  <a:srgbClr val="0000FF"/>
                </a:solidFill>
                <a:cs typeface="Times New Roman" panose="02020603050405020304" pitchFamily="18" charset="0"/>
              </a:rPr>
              <a:t>-1</a:t>
            </a:r>
            <a:r>
              <a:rPr lang="zh-TW" altLang="en-US" sz="5400" b="1">
                <a:solidFill>
                  <a:srgbClr val="0000FF"/>
                </a:solidFill>
                <a:latin typeface="新細明體" panose="02020500000000000000" pitchFamily="18" charset="-120"/>
              </a:rPr>
              <a:t>？</a:t>
            </a:r>
          </a:p>
        </p:txBody>
      </p:sp>
      <p:sp>
        <p:nvSpPr>
          <p:cNvPr id="39939" name="Rectangle 1027">
            <a:extLst>
              <a:ext uri="{FF2B5EF4-FFF2-40B4-BE49-F238E27FC236}">
                <a16:creationId xmlns:a16="http://schemas.microsoft.com/office/drawing/2014/main" id="{9CA13CA7-0229-438A-9D9E-D7E3BCF69945}"/>
              </a:ext>
            </a:extLst>
          </p:cNvPr>
          <p:cNvSpPr>
            <a:spLocks noGrp="1" noChangeArrowheads="1"/>
          </p:cNvSpPr>
          <p:nvPr>
            <p:ph type="body" idx="1"/>
          </p:nvPr>
        </p:nvSpPr>
        <p:spPr>
          <a:xfrm>
            <a:off x="685800" y="1981200"/>
            <a:ext cx="4953000" cy="4114800"/>
          </a:xfrm>
        </p:spPr>
        <p:txBody>
          <a:bodyPr/>
          <a:lstStyle/>
          <a:p>
            <a:pPr eaLnBrk="1" hangingPunct="1"/>
            <a:r>
              <a:rPr lang="zh-TW" altLang="en-US" sz="4000" b="1">
                <a:solidFill>
                  <a:srgbClr val="009900"/>
                </a:solidFill>
                <a:latin typeface="新細明體" panose="02020500000000000000" pitchFamily="18" charset="-120"/>
              </a:rPr>
              <a:t>「駁斥雷電與手機的關聯性」：雷電不會被吸引到帶手機者的身上。</a:t>
            </a:r>
          </a:p>
          <a:p>
            <a:pPr eaLnBrk="1" hangingPunct="1">
              <a:buFontTx/>
              <a:buNone/>
            </a:pPr>
            <a:r>
              <a:rPr lang="zh-TW" altLang="en-US" sz="1800" b="1">
                <a:solidFill>
                  <a:schemeClr val="tx2"/>
                </a:solidFill>
                <a:latin typeface="新細明體" panose="02020500000000000000" pitchFamily="18" charset="-120"/>
              </a:rPr>
              <a:t>                      美國國家海洋大氣管理局</a:t>
            </a:r>
            <a:r>
              <a:rPr lang="en-US" altLang="zh-TW" sz="1800" b="1">
                <a:solidFill>
                  <a:schemeClr val="tx2"/>
                </a:solidFill>
                <a:latin typeface="新細明體" panose="02020500000000000000" pitchFamily="18" charset="-120"/>
              </a:rPr>
              <a:t>2006</a:t>
            </a:r>
          </a:p>
        </p:txBody>
      </p:sp>
      <p:pic>
        <p:nvPicPr>
          <p:cNvPr id="39940" name="Picture 1028">
            <a:extLst>
              <a:ext uri="{FF2B5EF4-FFF2-40B4-BE49-F238E27FC236}">
                <a16:creationId xmlns:a16="http://schemas.microsoft.com/office/drawing/2014/main" id="{56DB6875-4168-4DD5-8F8B-08DC118EC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825" y="2209800"/>
            <a:ext cx="2841625"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1029">
            <a:extLst>
              <a:ext uri="{FF2B5EF4-FFF2-40B4-BE49-F238E27FC236}">
                <a16:creationId xmlns:a16="http://schemas.microsoft.com/office/drawing/2014/main" id="{27295647-74A3-4789-8780-C4065AE35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31800"/>
            <a:ext cx="2270125"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a:extLst>
              <a:ext uri="{FF2B5EF4-FFF2-40B4-BE49-F238E27FC236}">
                <a16:creationId xmlns:a16="http://schemas.microsoft.com/office/drawing/2014/main" id="{21225D88-A2D0-40A2-A3F5-7F66B1B3C98E}"/>
              </a:ext>
            </a:extLst>
          </p:cNvPr>
          <p:cNvSpPr>
            <a:spLocks noGrp="1"/>
          </p:cNvSpPr>
          <p:nvPr>
            <p:ph type="title"/>
          </p:nvPr>
        </p:nvSpPr>
        <p:spPr/>
        <p:txBody>
          <a:bodyPr/>
          <a:lstStyle/>
          <a:p>
            <a:pPr algn="l"/>
            <a:r>
              <a:rPr lang="zh-TW" altLang="en-US" sz="8000" b="1">
                <a:solidFill>
                  <a:srgbClr val="0000FF"/>
                </a:solidFill>
                <a:latin typeface="新細明體" panose="02020500000000000000" pitchFamily="18" charset="-120"/>
              </a:rPr>
              <a:t>手機引雷</a:t>
            </a:r>
            <a:r>
              <a:rPr lang="en-US" altLang="zh-TW" sz="8000" b="1">
                <a:solidFill>
                  <a:srgbClr val="0000FF"/>
                </a:solidFill>
                <a:cs typeface="Times New Roman" panose="02020603050405020304" pitchFamily="18" charset="0"/>
              </a:rPr>
              <a:t>-2</a:t>
            </a:r>
            <a:endParaRPr lang="zh-TW" altLang="en-US" sz="8000"/>
          </a:p>
        </p:txBody>
      </p:sp>
      <p:sp>
        <p:nvSpPr>
          <p:cNvPr id="3" name="內容版面配置區 2">
            <a:extLst>
              <a:ext uri="{FF2B5EF4-FFF2-40B4-BE49-F238E27FC236}">
                <a16:creationId xmlns:a16="http://schemas.microsoft.com/office/drawing/2014/main" id="{067934AE-1013-4274-B9DD-CE487C2B6F61}"/>
              </a:ext>
            </a:extLst>
          </p:cNvPr>
          <p:cNvSpPr>
            <a:spLocks noGrp="1"/>
          </p:cNvSpPr>
          <p:nvPr>
            <p:ph idx="1"/>
          </p:nvPr>
        </p:nvSpPr>
        <p:spPr>
          <a:xfrm>
            <a:off x="685800" y="1981200"/>
            <a:ext cx="4756150" cy="4114800"/>
          </a:xfrm>
        </p:spPr>
        <p:txBody>
          <a:bodyPr/>
          <a:lstStyle/>
          <a:p>
            <a:r>
              <a:rPr lang="zh-TW" altLang="en-US" b="1">
                <a:solidFill>
                  <a:srgbClr val="009900"/>
                </a:solidFill>
              </a:rPr>
              <a:t>民眾被雷擊，因為他們在錯誤的時間處於錯誤的地點</a:t>
            </a:r>
            <a:endParaRPr lang="en-US" altLang="zh-TW" b="1">
              <a:solidFill>
                <a:srgbClr val="009900"/>
              </a:solidFill>
            </a:endParaRPr>
          </a:p>
          <a:p>
            <a:r>
              <a:rPr lang="zh-TW" altLang="en-US" b="1">
                <a:solidFill>
                  <a:srgbClr val="009900"/>
                </a:solidFill>
              </a:rPr>
              <a:t>錯誤的地點為室外任何地方，錯誤的時間為雷電靠近的任何時刻</a:t>
            </a:r>
            <a:endParaRPr lang="en-US" altLang="zh-TW" b="1">
              <a:solidFill>
                <a:srgbClr val="009900"/>
              </a:solidFill>
            </a:endParaRPr>
          </a:p>
          <a:p>
            <a:pPr>
              <a:buFontTx/>
              <a:buNone/>
            </a:pPr>
            <a:endParaRPr lang="zh-TW" altLang="en-US"/>
          </a:p>
        </p:txBody>
      </p:sp>
      <p:pic>
        <p:nvPicPr>
          <p:cNvPr id="41988" name="Picture 2" descr="ãææ©å¼é·ãçåçæå°çµæ">
            <a:extLst>
              <a:ext uri="{FF2B5EF4-FFF2-40B4-BE49-F238E27FC236}">
                <a16:creationId xmlns:a16="http://schemas.microsoft.com/office/drawing/2014/main" id="{3C890F3F-53D5-40BF-8FDB-53D6B527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646113"/>
            <a:ext cx="259715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圖片 3">
            <a:extLst>
              <a:ext uri="{FF2B5EF4-FFF2-40B4-BE49-F238E27FC236}">
                <a16:creationId xmlns:a16="http://schemas.microsoft.com/office/drawing/2014/main" id="{5E5EC056-701E-4070-B319-67CBC35C4A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2613" y="4365625"/>
            <a:ext cx="280670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a:extLst>
              <a:ext uri="{FF2B5EF4-FFF2-40B4-BE49-F238E27FC236}">
                <a16:creationId xmlns:a16="http://schemas.microsoft.com/office/drawing/2014/main" id="{9EBDD7AA-49BE-4E1D-8A4E-109C3690C5F8}"/>
              </a:ext>
            </a:extLst>
          </p:cNvPr>
          <p:cNvSpPr>
            <a:spLocks noGrp="1"/>
          </p:cNvSpPr>
          <p:nvPr>
            <p:ph type="title"/>
          </p:nvPr>
        </p:nvSpPr>
        <p:spPr/>
        <p:txBody>
          <a:bodyPr/>
          <a:lstStyle/>
          <a:p>
            <a:r>
              <a:rPr lang="zh-TW" altLang="en-US" sz="8800" b="1">
                <a:solidFill>
                  <a:srgbClr val="0000FF"/>
                </a:solidFill>
                <a:latin typeface="新細明體" panose="02020500000000000000" pitchFamily="18" charset="-120"/>
              </a:rPr>
              <a:t>手機引雷</a:t>
            </a:r>
            <a:r>
              <a:rPr lang="en-US" altLang="zh-TW" sz="8800" b="1">
                <a:solidFill>
                  <a:srgbClr val="0000FF"/>
                </a:solidFill>
                <a:cs typeface="Times New Roman" panose="02020603050405020304" pitchFamily="18" charset="0"/>
              </a:rPr>
              <a:t>-3</a:t>
            </a:r>
            <a:endParaRPr lang="zh-TW" altLang="en-US" sz="8800"/>
          </a:p>
        </p:txBody>
      </p:sp>
      <p:sp>
        <p:nvSpPr>
          <p:cNvPr id="43011" name="內容版面配置區 2">
            <a:extLst>
              <a:ext uri="{FF2B5EF4-FFF2-40B4-BE49-F238E27FC236}">
                <a16:creationId xmlns:a16="http://schemas.microsoft.com/office/drawing/2014/main" id="{884A0831-E01A-4D15-8CF5-A33CB6AB6352}"/>
              </a:ext>
            </a:extLst>
          </p:cNvPr>
          <p:cNvSpPr>
            <a:spLocks noGrp="1"/>
          </p:cNvSpPr>
          <p:nvPr>
            <p:ph idx="1"/>
          </p:nvPr>
        </p:nvSpPr>
        <p:spPr/>
        <p:txBody>
          <a:bodyPr/>
          <a:lstStyle/>
          <a:p>
            <a:r>
              <a:rPr lang="zh-TW" altLang="en-US" b="1">
                <a:solidFill>
                  <a:srgbClr val="009900"/>
                </a:solidFill>
              </a:rPr>
              <a:t>澳洲雷電保護標準勸告民眾，雷雨天時不要用傳統有線電話，而要改用手機，</a:t>
            </a:r>
            <a:r>
              <a:rPr lang="zh-TW" altLang="en-US" sz="2400" b="1"/>
              <a:t>因使用有線電話的風險明確（被雷擊的案例多）</a:t>
            </a:r>
            <a:endParaRPr lang="en-US" altLang="zh-TW" sz="2400" b="1"/>
          </a:p>
          <a:p>
            <a:r>
              <a:rPr lang="zh-TW" altLang="en-US" b="1">
                <a:solidFill>
                  <a:srgbClr val="009900"/>
                </a:solidFill>
              </a:rPr>
              <a:t>雷雨天時帶手機方便緊急通知救護</a:t>
            </a:r>
          </a:p>
        </p:txBody>
      </p:sp>
      <p:pic>
        <p:nvPicPr>
          <p:cNvPr id="43012" name="圖片 1">
            <a:extLst>
              <a:ext uri="{FF2B5EF4-FFF2-40B4-BE49-F238E27FC236}">
                <a16:creationId xmlns:a16="http://schemas.microsoft.com/office/drawing/2014/main" id="{50E878F3-3C4B-4FF5-AA78-CB2F2661C4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4138613"/>
            <a:ext cx="2663825"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圖片 2">
            <a:extLst>
              <a:ext uri="{FF2B5EF4-FFF2-40B4-BE49-F238E27FC236}">
                <a16:creationId xmlns:a16="http://schemas.microsoft.com/office/drawing/2014/main" id="{77F64818-F987-4B80-B44D-C046DE89CE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4124325"/>
            <a:ext cx="30130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a:extLst>
              <a:ext uri="{FF2B5EF4-FFF2-40B4-BE49-F238E27FC236}">
                <a16:creationId xmlns:a16="http://schemas.microsoft.com/office/drawing/2014/main" id="{F2CDC4D4-DC77-49A7-94E5-17ED6D2E3960}"/>
              </a:ext>
            </a:extLst>
          </p:cNvPr>
          <p:cNvSpPr>
            <a:spLocks noGrp="1"/>
          </p:cNvSpPr>
          <p:nvPr>
            <p:ph type="title"/>
          </p:nvPr>
        </p:nvSpPr>
        <p:spPr/>
        <p:txBody>
          <a:bodyPr/>
          <a:lstStyle/>
          <a:p>
            <a:r>
              <a:rPr lang="zh-TW" altLang="en-US" sz="8800" b="1">
                <a:solidFill>
                  <a:srgbClr val="0000FF"/>
                </a:solidFill>
                <a:latin typeface="新細明體" panose="02020500000000000000" pitchFamily="18" charset="-120"/>
              </a:rPr>
              <a:t>手機引雷</a:t>
            </a:r>
            <a:r>
              <a:rPr lang="en-US" altLang="zh-TW" sz="8800" b="1">
                <a:solidFill>
                  <a:srgbClr val="0000FF"/>
                </a:solidFill>
                <a:cs typeface="Times New Roman" panose="02020603050405020304" pitchFamily="18" charset="0"/>
              </a:rPr>
              <a:t>-4</a:t>
            </a:r>
            <a:endParaRPr lang="zh-TW" altLang="en-US" sz="8800"/>
          </a:p>
        </p:txBody>
      </p:sp>
      <p:sp>
        <p:nvSpPr>
          <p:cNvPr id="44035" name="內容版面配置區 2">
            <a:extLst>
              <a:ext uri="{FF2B5EF4-FFF2-40B4-BE49-F238E27FC236}">
                <a16:creationId xmlns:a16="http://schemas.microsoft.com/office/drawing/2014/main" id="{AABD5A89-4092-4874-A902-0A93E90F1A84}"/>
              </a:ext>
            </a:extLst>
          </p:cNvPr>
          <p:cNvSpPr>
            <a:spLocks noGrp="1"/>
          </p:cNvSpPr>
          <p:nvPr>
            <p:ph idx="1"/>
          </p:nvPr>
        </p:nvSpPr>
        <p:spPr>
          <a:xfrm>
            <a:off x="685800" y="1981200"/>
            <a:ext cx="4533900" cy="4114800"/>
          </a:xfrm>
        </p:spPr>
        <p:txBody>
          <a:bodyPr/>
          <a:lstStyle/>
          <a:p>
            <a:r>
              <a:rPr lang="zh-TW" altLang="en-US" b="1">
                <a:solidFill>
                  <a:srgbClr val="009900"/>
                </a:solidFill>
              </a:rPr>
              <a:t>光</a:t>
            </a:r>
            <a:r>
              <a:rPr lang="zh-TW" altLang="en-US" sz="2000" b="1"/>
              <a:t>電磁波</a:t>
            </a:r>
            <a:r>
              <a:rPr lang="zh-TW" altLang="en-US" b="1">
                <a:solidFill>
                  <a:srgbClr val="009900"/>
                </a:solidFill>
              </a:rPr>
              <a:t>並不引雷，手機</a:t>
            </a:r>
            <a:r>
              <a:rPr lang="zh-TW" altLang="en-US" sz="2000" b="1"/>
              <a:t>電磁波</a:t>
            </a:r>
            <a:r>
              <a:rPr lang="zh-TW" altLang="en-US" b="1">
                <a:solidFill>
                  <a:srgbClr val="009900"/>
                </a:solidFill>
              </a:rPr>
              <a:t>不引雷</a:t>
            </a:r>
            <a:endParaRPr lang="en-US" altLang="zh-TW" b="1">
              <a:solidFill>
                <a:srgbClr val="009900"/>
              </a:solidFill>
            </a:endParaRPr>
          </a:p>
          <a:p>
            <a:r>
              <a:rPr lang="zh-TW" altLang="en-US" b="1">
                <a:solidFill>
                  <a:srgbClr val="009900"/>
                </a:solidFill>
              </a:rPr>
              <a:t>避雷針：</a:t>
            </a:r>
            <a:r>
              <a:rPr lang="zh-TW" altLang="en-US" sz="2000" b="1"/>
              <a:t>不會使你家免於被雷擊，而是增加被擊機率，因它使你家更高，但</a:t>
            </a:r>
            <a:r>
              <a:rPr lang="zh-TW" altLang="en-US" b="1">
                <a:solidFill>
                  <a:srgbClr val="009900"/>
                </a:solidFill>
              </a:rPr>
              <a:t>它引導雷電走特定路線（而非你家內）到地面</a:t>
            </a:r>
          </a:p>
        </p:txBody>
      </p:sp>
      <p:pic>
        <p:nvPicPr>
          <p:cNvPr id="44036" name="圖片 2">
            <a:extLst>
              <a:ext uri="{FF2B5EF4-FFF2-40B4-BE49-F238E27FC236}">
                <a16:creationId xmlns:a16="http://schemas.microsoft.com/office/drawing/2014/main" id="{A9AACC17-01BD-497D-943D-15D8480AB2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2322513"/>
            <a:ext cx="3378200"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a:extLst>
              <a:ext uri="{FF2B5EF4-FFF2-40B4-BE49-F238E27FC236}">
                <a16:creationId xmlns:a16="http://schemas.microsoft.com/office/drawing/2014/main" id="{77AE4DD4-C83E-4654-9D86-957BDD60209D}"/>
              </a:ext>
            </a:extLst>
          </p:cNvPr>
          <p:cNvSpPr>
            <a:spLocks noGrp="1"/>
          </p:cNvSpPr>
          <p:nvPr>
            <p:ph type="title"/>
          </p:nvPr>
        </p:nvSpPr>
        <p:spPr/>
        <p:txBody>
          <a:bodyPr/>
          <a:lstStyle/>
          <a:p>
            <a:r>
              <a:rPr lang="zh-TW" altLang="en-US" sz="5400" b="1">
                <a:solidFill>
                  <a:srgbClr val="0000FF"/>
                </a:solidFill>
              </a:rPr>
              <a:t>環境中</a:t>
            </a:r>
            <a:r>
              <a:rPr lang="zh-TW" altLang="zh-TW" sz="5400" b="1">
                <a:solidFill>
                  <a:srgbClr val="0000FF"/>
                </a:solidFill>
              </a:rPr>
              <a:t>電磁波能量來源</a:t>
            </a:r>
            <a:endParaRPr lang="zh-TW" altLang="en-US" sz="5400" b="1">
              <a:solidFill>
                <a:srgbClr val="0000FF"/>
              </a:solidFill>
            </a:endParaRPr>
          </a:p>
        </p:txBody>
      </p:sp>
      <p:graphicFrame>
        <p:nvGraphicFramePr>
          <p:cNvPr id="7" name="內容版面配置區 6">
            <a:extLst>
              <a:ext uri="{FF2B5EF4-FFF2-40B4-BE49-F238E27FC236}">
                <a16:creationId xmlns:a16="http://schemas.microsoft.com/office/drawing/2014/main" id="{DB5AD2DB-7ED4-4314-8875-909A6FC9E662}"/>
              </a:ext>
            </a:extLst>
          </p:cNvPr>
          <p:cNvGraphicFramePr>
            <a:graphicFrameLocks noGrp="1"/>
          </p:cNvGraphicFramePr>
          <p:nvPr>
            <p:ph idx="1"/>
          </p:nvPr>
        </p:nvGraphicFramePr>
        <p:xfrm>
          <a:off x="2195513" y="1916113"/>
          <a:ext cx="4752975" cy="4167187"/>
        </p:xfrm>
        <a:graphic>
          <a:graphicData uri="http://schemas.openxmlformats.org/drawingml/2006/table">
            <a:tbl>
              <a:tblPr/>
              <a:tblGrid>
                <a:gridCol w="3083327">
                  <a:extLst>
                    <a:ext uri="{9D8B030D-6E8A-4147-A177-3AD203B41FA5}">
                      <a16:colId xmlns:a16="http://schemas.microsoft.com/office/drawing/2014/main" val="20000"/>
                    </a:ext>
                  </a:extLst>
                </a:gridCol>
                <a:gridCol w="1669648">
                  <a:extLst>
                    <a:ext uri="{9D8B030D-6E8A-4147-A177-3AD203B41FA5}">
                      <a16:colId xmlns:a16="http://schemas.microsoft.com/office/drawing/2014/main" val="20001"/>
                    </a:ext>
                  </a:extLst>
                </a:gridCol>
              </a:tblGrid>
              <a:tr h="520898">
                <a:tc>
                  <a:txBody>
                    <a:bodyPr/>
                    <a:lstStyle/>
                    <a:p>
                      <a:pPr algn="just">
                        <a:spcAft>
                          <a:spcPts val="0"/>
                        </a:spcAft>
                      </a:pPr>
                      <a:r>
                        <a:rPr lang="zh-TW" sz="3400" b="1" kern="100" dirty="0">
                          <a:solidFill>
                            <a:srgbClr val="009900"/>
                          </a:solidFill>
                          <a:latin typeface="Times New Roman"/>
                          <a:ea typeface="新細明體"/>
                          <a:cs typeface="Times New Roman"/>
                        </a:rPr>
                        <a:t>調幅無線電</a:t>
                      </a:r>
                      <a:endParaRPr lang="zh-TW" sz="1100" kern="100" dirty="0">
                        <a:solidFill>
                          <a:srgbClr val="009900"/>
                        </a:solidFill>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AU" sz="3400" b="1" kern="100">
                          <a:solidFill>
                            <a:srgbClr val="009900"/>
                          </a:solidFill>
                          <a:latin typeface="Times New Roman"/>
                          <a:ea typeface="新細明體"/>
                          <a:cs typeface="Times New Roman"/>
                        </a:rPr>
                        <a:t>91%</a:t>
                      </a:r>
                      <a:endParaRPr lang="zh-TW" sz="1100" kern="100">
                        <a:solidFill>
                          <a:srgbClr val="009900"/>
                        </a:solidFill>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0898">
                <a:tc>
                  <a:txBody>
                    <a:bodyPr/>
                    <a:lstStyle/>
                    <a:p>
                      <a:pPr algn="just">
                        <a:spcAft>
                          <a:spcPts val="0"/>
                        </a:spcAft>
                      </a:pPr>
                      <a:r>
                        <a:rPr lang="zh-TW" sz="3400" b="1" kern="100" dirty="0">
                          <a:solidFill>
                            <a:srgbClr val="009900"/>
                          </a:solidFill>
                          <a:latin typeface="Times New Roman"/>
                          <a:ea typeface="新細明體"/>
                          <a:cs typeface="Times New Roman"/>
                        </a:rPr>
                        <a:t>調頻無線電</a:t>
                      </a:r>
                      <a:endParaRPr lang="zh-TW" sz="1100" kern="100" dirty="0">
                        <a:solidFill>
                          <a:srgbClr val="009900"/>
                        </a:solidFill>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AU" sz="3400" b="1" kern="100" dirty="0">
                          <a:solidFill>
                            <a:srgbClr val="009900"/>
                          </a:solidFill>
                          <a:latin typeface="Times New Roman"/>
                          <a:ea typeface="新細明體"/>
                          <a:cs typeface="Times New Roman"/>
                        </a:rPr>
                        <a:t>4.7%</a:t>
                      </a:r>
                      <a:endParaRPr lang="zh-TW" sz="1100" kern="100" dirty="0">
                        <a:solidFill>
                          <a:srgbClr val="009900"/>
                        </a:solidFill>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0898">
                <a:tc>
                  <a:txBody>
                    <a:bodyPr/>
                    <a:lstStyle/>
                    <a:p>
                      <a:pPr algn="just">
                        <a:spcAft>
                          <a:spcPts val="0"/>
                        </a:spcAft>
                      </a:pPr>
                      <a:r>
                        <a:rPr lang="zh-TW" sz="3400" b="1" kern="100" dirty="0">
                          <a:solidFill>
                            <a:srgbClr val="FF0000"/>
                          </a:solidFill>
                          <a:latin typeface="Times New Roman"/>
                          <a:ea typeface="新細明體"/>
                          <a:cs typeface="Times New Roman"/>
                        </a:rPr>
                        <a:t>基地台的總合</a:t>
                      </a:r>
                      <a:endParaRPr lang="zh-TW" sz="1100" kern="100" dirty="0">
                        <a:solidFill>
                          <a:srgbClr val="FF0000"/>
                        </a:solidFill>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AU" sz="3400" b="1" kern="100" dirty="0">
                          <a:solidFill>
                            <a:srgbClr val="FF0000"/>
                          </a:solidFill>
                          <a:latin typeface="Times New Roman"/>
                          <a:ea typeface="新細明體"/>
                          <a:cs typeface="Times New Roman"/>
                        </a:rPr>
                        <a:t>1.9%</a:t>
                      </a:r>
                      <a:endParaRPr lang="zh-TW" sz="1100" kern="100" dirty="0">
                        <a:solidFill>
                          <a:srgbClr val="FF0000"/>
                        </a:solidFill>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41798">
                <a:tc>
                  <a:txBody>
                    <a:bodyPr/>
                    <a:lstStyle/>
                    <a:p>
                      <a:pPr algn="just">
                        <a:spcAft>
                          <a:spcPts val="0"/>
                        </a:spcAft>
                      </a:pPr>
                      <a:r>
                        <a:rPr lang="zh-TW" altLang="en-US" sz="3400" b="1" kern="100" dirty="0">
                          <a:latin typeface="Times New Roman"/>
                          <a:ea typeface="新細明體"/>
                          <a:cs typeface="Times New Roman"/>
                        </a:rPr>
                        <a:t>其它</a:t>
                      </a:r>
                      <a:endParaRPr lang="zh-TW" sz="3400" b="1" kern="100" dirty="0">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AU" sz="3400" b="1" kern="100" dirty="0">
                          <a:solidFill>
                            <a:srgbClr val="4F6228"/>
                          </a:solidFill>
                          <a:latin typeface="Times New Roman"/>
                          <a:ea typeface="新細明體"/>
                          <a:cs typeface="Times New Roman"/>
                        </a:rPr>
                        <a:t>2.4%</a:t>
                      </a:r>
                      <a:endParaRPr lang="zh-TW" sz="1100" kern="100" dirty="0">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0898">
                <a:tc>
                  <a:txBody>
                    <a:bodyPr/>
                    <a:lstStyle/>
                    <a:p>
                      <a:pPr algn="just">
                        <a:spcAft>
                          <a:spcPts val="0"/>
                        </a:spcAft>
                      </a:pPr>
                      <a:endParaRPr lang="zh-TW" sz="1100" kern="100" dirty="0">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TW" sz="1100" kern="100">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0898">
                <a:tc>
                  <a:txBody>
                    <a:bodyPr/>
                    <a:lstStyle/>
                    <a:p>
                      <a:pPr algn="just">
                        <a:spcAft>
                          <a:spcPts val="0"/>
                        </a:spcAft>
                      </a:pPr>
                      <a:endParaRPr lang="zh-TW" sz="1100" kern="100" dirty="0">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TW" sz="1100" kern="100">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0898">
                <a:tc>
                  <a:txBody>
                    <a:bodyPr/>
                    <a:lstStyle/>
                    <a:p>
                      <a:pPr algn="just">
                        <a:spcAft>
                          <a:spcPts val="0"/>
                        </a:spcAft>
                      </a:pPr>
                      <a:endParaRPr lang="zh-TW" sz="1100" kern="100" dirty="0">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TW" sz="1100" kern="100" dirty="0">
                        <a:latin typeface="Times New Roman"/>
                        <a:ea typeface="新細明體"/>
                        <a:cs typeface="Times New Roman"/>
                      </a:endParaRPr>
                    </a:p>
                  </a:txBody>
                  <a:tcPr marL="65118" marR="651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45085" name="Picture 30" descr="D:\lin\Pictures\電磁圖\抗議.jpg">
            <a:extLst>
              <a:ext uri="{FF2B5EF4-FFF2-40B4-BE49-F238E27FC236}">
                <a16:creationId xmlns:a16="http://schemas.microsoft.com/office/drawing/2014/main" id="{F34CB79C-FC19-4E66-B3B0-9914DB966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4076700"/>
            <a:ext cx="5748337"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93B78FA-BFF5-4FC8-996E-2AD28DEF063E}"/>
              </a:ext>
            </a:extLst>
          </p:cNvPr>
          <p:cNvSpPr>
            <a:spLocks noGrp="1" noChangeArrowheads="1"/>
          </p:cNvSpPr>
          <p:nvPr>
            <p:ph type="title"/>
          </p:nvPr>
        </p:nvSpPr>
        <p:spPr/>
        <p:txBody>
          <a:bodyPr/>
          <a:lstStyle/>
          <a:p>
            <a:r>
              <a:rPr lang="zh-TW" altLang="en-US" sz="8000" b="1">
                <a:solidFill>
                  <a:srgbClr val="C00000"/>
                </a:solidFill>
              </a:rPr>
              <a:t>射頻電磁波</a:t>
            </a:r>
            <a:r>
              <a:rPr lang="zh-TW" altLang="en-US" sz="3200" b="1">
                <a:solidFill>
                  <a:srgbClr val="0000FF"/>
                </a:solidFill>
              </a:rPr>
              <a:t>手機</a:t>
            </a:r>
            <a:r>
              <a:rPr lang="zh-TW" altLang="en-US" sz="3200" b="1">
                <a:solidFill>
                  <a:srgbClr val="0000FF"/>
                </a:solidFill>
                <a:latin typeface="新細明體" panose="02020500000000000000" pitchFamily="18" charset="-120"/>
              </a:rPr>
              <a:t>、</a:t>
            </a:r>
            <a:r>
              <a:rPr lang="zh-TW" altLang="en-US" sz="3200" b="1">
                <a:solidFill>
                  <a:srgbClr val="0000FF"/>
                </a:solidFill>
              </a:rPr>
              <a:t>基地台</a:t>
            </a:r>
          </a:p>
        </p:txBody>
      </p:sp>
      <p:pic>
        <p:nvPicPr>
          <p:cNvPr id="6147" name="Picture 3" descr="radiation">
            <a:extLst>
              <a:ext uri="{FF2B5EF4-FFF2-40B4-BE49-F238E27FC236}">
                <a16:creationId xmlns:a16="http://schemas.microsoft.com/office/drawing/2014/main" id="{AECE995C-C279-4D0F-9767-9F794674F3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2621" b="3534"/>
          <a:stretch>
            <a:fillRect/>
          </a:stretch>
        </p:blipFill>
        <p:spPr>
          <a:xfrm>
            <a:off x="838200" y="1752600"/>
            <a:ext cx="7488238" cy="4184650"/>
          </a:xfrm>
        </p:spPr>
      </p:pic>
      <p:sp>
        <p:nvSpPr>
          <p:cNvPr id="6148" name="Oval 4">
            <a:extLst>
              <a:ext uri="{FF2B5EF4-FFF2-40B4-BE49-F238E27FC236}">
                <a16:creationId xmlns:a16="http://schemas.microsoft.com/office/drawing/2014/main" id="{1E4A6F32-EBBC-4C74-A700-06ADE5B93D3B}"/>
              </a:ext>
            </a:extLst>
          </p:cNvPr>
          <p:cNvSpPr>
            <a:spLocks noChangeArrowheads="1"/>
          </p:cNvSpPr>
          <p:nvPr/>
        </p:nvSpPr>
        <p:spPr bwMode="auto">
          <a:xfrm>
            <a:off x="3657600" y="1600200"/>
            <a:ext cx="914400" cy="1447800"/>
          </a:xfrm>
          <a:prstGeom prst="ellipse">
            <a:avLst/>
          </a:prstGeom>
          <a:noFill/>
          <a:ln w="762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a:extLst>
              <a:ext uri="{FF2B5EF4-FFF2-40B4-BE49-F238E27FC236}">
                <a16:creationId xmlns:a16="http://schemas.microsoft.com/office/drawing/2014/main" id="{843D7801-0DF1-46DB-8A25-D38AC82D10E7}"/>
              </a:ext>
            </a:extLst>
          </p:cNvPr>
          <p:cNvSpPr>
            <a:spLocks noGrp="1"/>
          </p:cNvSpPr>
          <p:nvPr>
            <p:ph type="title"/>
          </p:nvPr>
        </p:nvSpPr>
        <p:spPr/>
        <p:txBody>
          <a:bodyPr/>
          <a:lstStyle/>
          <a:p>
            <a:r>
              <a:rPr lang="zh-TW" altLang="en-US" sz="8000" b="1">
                <a:solidFill>
                  <a:srgbClr val="3333FF"/>
                </a:solidFill>
              </a:rPr>
              <a:t>光是更強電磁波</a:t>
            </a:r>
          </a:p>
        </p:txBody>
      </p:sp>
      <p:sp>
        <p:nvSpPr>
          <p:cNvPr id="46083" name="內容版面配置區 2">
            <a:extLst>
              <a:ext uri="{FF2B5EF4-FFF2-40B4-BE49-F238E27FC236}">
                <a16:creationId xmlns:a16="http://schemas.microsoft.com/office/drawing/2014/main" id="{4E6C3D24-C807-494C-8B3A-A7CEC5D3D79C}"/>
              </a:ext>
            </a:extLst>
          </p:cNvPr>
          <p:cNvSpPr>
            <a:spLocks noGrp="1"/>
          </p:cNvSpPr>
          <p:nvPr>
            <p:ph idx="1"/>
          </p:nvPr>
        </p:nvSpPr>
        <p:spPr/>
        <p:txBody>
          <a:bodyPr/>
          <a:lstStyle/>
          <a:p>
            <a:r>
              <a:rPr lang="zh-TW" altLang="en-US" b="1">
                <a:solidFill>
                  <a:srgbClr val="009900"/>
                </a:solidFill>
              </a:rPr>
              <a:t>若害怕手機</a:t>
            </a:r>
            <a:r>
              <a:rPr lang="zh-TW" altLang="zh-TW" b="1">
                <a:solidFill>
                  <a:srgbClr val="009900"/>
                </a:solidFill>
              </a:rPr>
              <a:t>，則比行動通訊頻率高出</a:t>
            </a:r>
            <a:r>
              <a:rPr lang="en-US" altLang="zh-TW" b="1">
                <a:solidFill>
                  <a:srgbClr val="009900"/>
                </a:solidFill>
              </a:rPr>
              <a:t>30</a:t>
            </a:r>
            <a:r>
              <a:rPr lang="zh-TW" altLang="zh-TW" b="1">
                <a:solidFill>
                  <a:srgbClr val="009900"/>
                </a:solidFill>
              </a:rPr>
              <a:t>萬倍的可見光，就更值得擔心</a:t>
            </a:r>
            <a:endParaRPr lang="en-US" altLang="zh-TW" b="1">
              <a:solidFill>
                <a:srgbClr val="009900"/>
              </a:solidFill>
            </a:endParaRPr>
          </a:p>
          <a:p>
            <a:r>
              <a:rPr lang="zh-TW" altLang="zh-TW" b="1">
                <a:solidFill>
                  <a:srgbClr val="009900"/>
                </a:solidFill>
              </a:rPr>
              <a:t>使用手機</a:t>
            </a:r>
            <a:r>
              <a:rPr lang="en-US" altLang="zh-TW" b="1">
                <a:solidFill>
                  <a:srgbClr val="009900"/>
                </a:solidFill>
              </a:rPr>
              <a:t>30</a:t>
            </a:r>
            <a:r>
              <a:rPr lang="zh-TW" altLang="zh-TW" b="1">
                <a:solidFill>
                  <a:srgbClr val="009900"/>
                </a:solidFill>
              </a:rPr>
              <a:t>分鐘對耳朵造成的升溫（主要是電池用電的結果），也比不上曝曬陽光</a:t>
            </a:r>
            <a:endParaRPr lang="zh-TW" altLang="en-US" b="1">
              <a:solidFill>
                <a:srgbClr val="009900"/>
              </a:solidFill>
            </a:endParaRPr>
          </a:p>
        </p:txBody>
      </p:sp>
      <p:pic>
        <p:nvPicPr>
          <p:cNvPr id="46084" name="圖片 1">
            <a:extLst>
              <a:ext uri="{FF2B5EF4-FFF2-40B4-BE49-F238E27FC236}">
                <a16:creationId xmlns:a16="http://schemas.microsoft.com/office/drawing/2014/main" id="{C01202AF-25FB-400E-812E-D5FB2FDD1E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4508500"/>
            <a:ext cx="43862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圖片 6">
            <a:extLst>
              <a:ext uri="{FF2B5EF4-FFF2-40B4-BE49-F238E27FC236}">
                <a16:creationId xmlns:a16="http://schemas.microsoft.com/office/drawing/2014/main" id="{27814A6B-6FA0-4F76-8786-2F9627CA8B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4318000"/>
            <a:ext cx="216535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a:extLst>
              <a:ext uri="{FF2B5EF4-FFF2-40B4-BE49-F238E27FC236}">
                <a16:creationId xmlns:a16="http://schemas.microsoft.com/office/drawing/2014/main" id="{DB600EB6-3796-4808-867E-582FE26CC3BC}"/>
              </a:ext>
            </a:extLst>
          </p:cNvPr>
          <p:cNvSpPr>
            <a:spLocks noGrp="1"/>
          </p:cNvSpPr>
          <p:nvPr>
            <p:ph type="title"/>
          </p:nvPr>
        </p:nvSpPr>
        <p:spPr/>
        <p:txBody>
          <a:bodyPr/>
          <a:lstStyle/>
          <a:p>
            <a:r>
              <a:rPr lang="zh-TW" altLang="en-US" sz="8800" b="1">
                <a:solidFill>
                  <a:srgbClr val="0000FF"/>
                </a:solidFill>
              </a:rPr>
              <a:t>隨便怪罪 </a:t>
            </a:r>
            <a:r>
              <a:rPr lang="en-US" altLang="zh-TW" sz="2000" b="1">
                <a:solidFill>
                  <a:schemeClr val="tx1"/>
                </a:solidFill>
              </a:rPr>
              <a:t>2006</a:t>
            </a:r>
            <a:r>
              <a:rPr lang="zh-TW" altLang="en-US" sz="2000" b="1">
                <a:solidFill>
                  <a:schemeClr val="tx1"/>
                </a:solidFill>
              </a:rPr>
              <a:t> 美國物理學會</a:t>
            </a:r>
            <a:endParaRPr lang="zh-TW" altLang="en-US" sz="2000"/>
          </a:p>
        </p:txBody>
      </p:sp>
      <p:sp>
        <p:nvSpPr>
          <p:cNvPr id="47107" name="內容版面配置區 2">
            <a:extLst>
              <a:ext uri="{FF2B5EF4-FFF2-40B4-BE49-F238E27FC236}">
                <a16:creationId xmlns:a16="http://schemas.microsoft.com/office/drawing/2014/main" id="{F9FBDAD0-D78E-4BD5-8380-104D203E6E43}"/>
              </a:ext>
            </a:extLst>
          </p:cNvPr>
          <p:cNvSpPr>
            <a:spLocks noGrp="1"/>
          </p:cNvSpPr>
          <p:nvPr>
            <p:ph idx="1"/>
          </p:nvPr>
        </p:nvSpPr>
        <p:spPr>
          <a:xfrm>
            <a:off x="827088" y="1981200"/>
            <a:ext cx="4392612" cy="4114800"/>
          </a:xfrm>
        </p:spPr>
        <p:txBody>
          <a:bodyPr/>
          <a:lstStyle/>
          <a:p>
            <a:r>
              <a:rPr lang="zh-TW" altLang="en-US" b="1">
                <a:solidFill>
                  <a:srgbClr val="009900"/>
                </a:solidFill>
              </a:rPr>
              <a:t>民眾稱病說辭大同小異顯然人云亦云</a:t>
            </a:r>
            <a:endParaRPr lang="en-US" altLang="zh-TW" b="1">
              <a:solidFill>
                <a:srgbClr val="009900"/>
              </a:solidFill>
            </a:endParaRPr>
          </a:p>
          <a:p>
            <a:r>
              <a:rPr lang="zh-TW" altLang="en-US" b="1">
                <a:solidFill>
                  <a:srgbClr val="009900"/>
                </a:solidFill>
              </a:rPr>
              <a:t>一般人吸收到的基地臺電磁波能量，遠小於基礎新陳代謝產生的熱能，也遠小於從陽光中吸收到的熱能</a:t>
            </a:r>
          </a:p>
        </p:txBody>
      </p:sp>
      <p:pic>
        <p:nvPicPr>
          <p:cNvPr id="47108" name="Picture 7" descr="park">
            <a:extLst>
              <a:ext uri="{FF2B5EF4-FFF2-40B4-BE49-F238E27FC236}">
                <a16:creationId xmlns:a16="http://schemas.microsoft.com/office/drawing/2014/main" id="{DF07EF0C-4E3F-4DCC-8942-70C982466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29" t="2704" r="1514" b="2704"/>
          <a:stretch>
            <a:fillRect/>
          </a:stretch>
        </p:blipFill>
        <p:spPr bwMode="auto">
          <a:xfrm>
            <a:off x="5586413" y="3363913"/>
            <a:ext cx="2462212" cy="273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圖片 4">
            <a:extLst>
              <a:ext uri="{FF2B5EF4-FFF2-40B4-BE49-F238E27FC236}">
                <a16:creationId xmlns:a16="http://schemas.microsoft.com/office/drawing/2014/main" id="{5E15101B-8724-4B19-A252-F2F18084E0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6413" y="2085975"/>
            <a:ext cx="2462212"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4743A20-28D5-4B72-8640-39F7283AA45A}"/>
              </a:ext>
            </a:extLst>
          </p:cNvPr>
          <p:cNvSpPr>
            <a:spLocks noGrp="1" noChangeArrowheads="1"/>
          </p:cNvSpPr>
          <p:nvPr>
            <p:ph type="title"/>
          </p:nvPr>
        </p:nvSpPr>
        <p:spPr/>
        <p:txBody>
          <a:bodyPr/>
          <a:lstStyle/>
          <a:p>
            <a:r>
              <a:rPr lang="zh-TW" altLang="en-US" sz="6600" b="1">
                <a:solidFill>
                  <a:srgbClr val="3333FF"/>
                </a:solidFill>
              </a:rPr>
              <a:t>危言聳聽</a:t>
            </a:r>
            <a:r>
              <a:rPr lang="zh-TW" altLang="en-US" sz="6600" b="1">
                <a:solidFill>
                  <a:srgbClr val="3333FF"/>
                </a:solidFill>
                <a:latin typeface="新細明體" panose="02020500000000000000" pitchFamily="18" charset="-120"/>
              </a:rPr>
              <a:t>：</a:t>
            </a:r>
            <a:r>
              <a:rPr lang="zh-TW" altLang="en-US" sz="6600" b="1">
                <a:solidFill>
                  <a:srgbClr val="3333FF"/>
                </a:solidFill>
              </a:rPr>
              <a:t>手機煮蛋</a:t>
            </a:r>
          </a:p>
        </p:txBody>
      </p:sp>
      <p:pic>
        <p:nvPicPr>
          <p:cNvPr id="48131" name="Picture 3" descr="手機-3">
            <a:extLst>
              <a:ext uri="{FF2B5EF4-FFF2-40B4-BE49-F238E27FC236}">
                <a16:creationId xmlns:a16="http://schemas.microsoft.com/office/drawing/2014/main" id="{3FF76F03-A0F9-45E9-A901-6459B8DA7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765425"/>
            <a:ext cx="36576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4" descr="手機-4">
            <a:extLst>
              <a:ext uri="{FF2B5EF4-FFF2-40B4-BE49-F238E27FC236}">
                <a16:creationId xmlns:a16="http://schemas.microsoft.com/office/drawing/2014/main" id="{A64F7EA2-3932-43E6-912C-B67C69014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735263"/>
            <a:ext cx="3886200"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E207CECC-5205-4169-9B72-5E6F3E5395F1}"/>
              </a:ext>
            </a:extLst>
          </p:cNvPr>
          <p:cNvSpPr>
            <a:spLocks noGrp="1"/>
          </p:cNvSpPr>
          <p:nvPr>
            <p:ph type="title"/>
          </p:nvPr>
        </p:nvSpPr>
        <p:spPr>
          <a:xfrm>
            <a:off x="611188" y="609600"/>
            <a:ext cx="7847012" cy="1955800"/>
          </a:xfrm>
        </p:spPr>
        <p:txBody>
          <a:bodyPr/>
          <a:lstStyle/>
          <a:p>
            <a:pPr algn="l"/>
            <a:r>
              <a:rPr lang="zh-TW" altLang="en-US" sz="3200" b="1">
                <a:solidFill>
                  <a:srgbClr val="6600FF"/>
                </a:solidFill>
              </a:rPr>
              <a:t>唯一「有證據」的</a:t>
            </a:r>
            <a:br>
              <a:rPr lang="en-US" altLang="zh-TW" sz="3600" b="1">
                <a:solidFill>
                  <a:srgbClr val="006600"/>
                </a:solidFill>
              </a:rPr>
            </a:br>
            <a:r>
              <a:rPr lang="zh-TW" altLang="en-US" sz="6000" b="1">
                <a:solidFill>
                  <a:srgbClr val="0000FF"/>
                </a:solidFill>
              </a:rPr>
              <a:t>基地台風險</a:t>
            </a:r>
          </a:p>
        </p:txBody>
      </p:sp>
      <p:sp>
        <p:nvSpPr>
          <p:cNvPr id="49155" name="內容版面配置區 2">
            <a:extLst>
              <a:ext uri="{FF2B5EF4-FFF2-40B4-BE49-F238E27FC236}">
                <a16:creationId xmlns:a16="http://schemas.microsoft.com/office/drawing/2014/main" id="{20B2711C-486F-4DDF-A061-AD24D66D87FD}"/>
              </a:ext>
            </a:extLst>
          </p:cNvPr>
          <p:cNvSpPr>
            <a:spLocks noGrp="1"/>
          </p:cNvSpPr>
          <p:nvPr>
            <p:ph idx="1"/>
          </p:nvPr>
        </p:nvSpPr>
        <p:spPr>
          <a:xfrm>
            <a:off x="685800" y="2708275"/>
            <a:ext cx="7772400" cy="3387725"/>
          </a:xfrm>
        </p:spPr>
        <p:txBody>
          <a:bodyPr/>
          <a:lstStyle/>
          <a:p>
            <a:pPr>
              <a:buFontTx/>
              <a:buNone/>
            </a:pPr>
            <a:r>
              <a:rPr lang="zh-TW" altLang="en-US" sz="5400" b="1">
                <a:solidFill>
                  <a:srgbClr val="009900"/>
                </a:solidFill>
              </a:rPr>
              <a:t>拆台掉下砸人</a:t>
            </a:r>
            <a:endParaRPr lang="en-US" altLang="zh-TW" sz="5400" b="1">
              <a:solidFill>
                <a:srgbClr val="009900"/>
              </a:solidFill>
            </a:endParaRPr>
          </a:p>
          <a:p>
            <a:pPr>
              <a:buFontTx/>
              <a:buNone/>
            </a:pPr>
            <a:r>
              <a:rPr lang="zh-TW" altLang="en-US" sz="1800" b="1">
                <a:solidFill>
                  <a:srgbClr val="009900"/>
                </a:solidFill>
              </a:rPr>
              <a:t>「要求拆台者」：我不殺伯仁，伯仁因我而死</a:t>
            </a:r>
            <a:endParaRPr lang="en-US" altLang="zh-TW" sz="1800" b="1">
              <a:solidFill>
                <a:srgbClr val="009900"/>
              </a:solidFill>
            </a:endParaRPr>
          </a:p>
          <a:p>
            <a:pPr>
              <a:buFontTx/>
              <a:buNone/>
            </a:pPr>
            <a:r>
              <a:rPr lang="zh-TW" altLang="en-US" sz="2000" b="1"/>
              <a:t>                                                           </a:t>
            </a:r>
            <a:r>
              <a:rPr lang="en-US" altLang="zh-TW" sz="2000" b="1"/>
              <a:t>991026</a:t>
            </a:r>
            <a:endParaRPr lang="zh-TW" altLang="en-US" sz="2000" b="1"/>
          </a:p>
        </p:txBody>
      </p:sp>
      <p:pic>
        <p:nvPicPr>
          <p:cNvPr id="49156" name="Picture 2" descr="Z:\暫存交換\1027-2.jpg">
            <a:extLst>
              <a:ext uri="{FF2B5EF4-FFF2-40B4-BE49-F238E27FC236}">
                <a16:creationId xmlns:a16="http://schemas.microsoft.com/office/drawing/2014/main" id="{2F041553-AED2-4B36-BF6F-5F5C1FA58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620713"/>
            <a:ext cx="2879725" cy="56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7F5DA3CA-352C-41D7-9045-29E2C2467718}"/>
              </a:ext>
            </a:extLst>
          </p:cNvPr>
          <p:cNvSpPr>
            <a:spLocks noGrp="1" noChangeArrowheads="1"/>
          </p:cNvSpPr>
          <p:nvPr>
            <p:ph type="title"/>
          </p:nvPr>
        </p:nvSpPr>
        <p:spPr/>
        <p:txBody>
          <a:bodyPr/>
          <a:lstStyle/>
          <a:p>
            <a:pPr eaLnBrk="1" hangingPunct="1"/>
            <a:r>
              <a:rPr lang="zh-TW" altLang="en-US" sz="7200" b="1">
                <a:solidFill>
                  <a:srgbClr val="C00000"/>
                </a:solidFill>
              </a:rPr>
              <a:t>誤導蒼生</a:t>
            </a:r>
            <a:r>
              <a:rPr lang="en-US" altLang="zh-TW" sz="4800" b="1">
                <a:solidFill>
                  <a:srgbClr val="0000FF"/>
                </a:solidFill>
              </a:rPr>
              <a:t>-1 </a:t>
            </a:r>
            <a:r>
              <a:rPr lang="zh-TW" altLang="en-US" sz="2000" b="1">
                <a:solidFill>
                  <a:schemeClr val="tx1"/>
                </a:solidFill>
              </a:rPr>
              <a:t>個人身心交感</a:t>
            </a:r>
            <a:r>
              <a:rPr lang="zh-TW" altLang="en-US" sz="2000" b="1">
                <a:solidFill>
                  <a:schemeClr val="tx1"/>
                </a:solidFill>
                <a:latin typeface="新細明體" panose="02020500000000000000" pitchFamily="18" charset="-120"/>
              </a:rPr>
              <a:t> → 社會恐慌</a:t>
            </a:r>
            <a:endParaRPr lang="zh-TW" altLang="en-US" sz="2000" b="1">
              <a:solidFill>
                <a:schemeClr val="tx1"/>
              </a:solidFill>
            </a:endParaRPr>
          </a:p>
        </p:txBody>
      </p:sp>
      <p:sp>
        <p:nvSpPr>
          <p:cNvPr id="50179" name="Rectangle 3">
            <a:extLst>
              <a:ext uri="{FF2B5EF4-FFF2-40B4-BE49-F238E27FC236}">
                <a16:creationId xmlns:a16="http://schemas.microsoft.com/office/drawing/2014/main" id="{729C474E-8020-48AD-8183-2AAD411F82E8}"/>
              </a:ext>
            </a:extLst>
          </p:cNvPr>
          <p:cNvSpPr>
            <a:spLocks noGrp="1" noChangeArrowheads="1"/>
          </p:cNvSpPr>
          <p:nvPr>
            <p:ph type="body" idx="1"/>
          </p:nvPr>
        </p:nvSpPr>
        <p:spPr>
          <a:xfrm>
            <a:off x="611188" y="1981200"/>
            <a:ext cx="3808412" cy="4114800"/>
          </a:xfrm>
        </p:spPr>
        <p:txBody>
          <a:bodyPr/>
          <a:lstStyle/>
          <a:p>
            <a:pPr eaLnBrk="1" hangingPunct="1"/>
            <a:r>
              <a:rPr lang="zh-TW" altLang="en-US" b="1">
                <a:solidFill>
                  <a:srgbClr val="009900"/>
                </a:solidFill>
                <a:latin typeface="新細明體" panose="02020500000000000000" pitchFamily="18" charset="-120"/>
              </a:rPr>
              <a:t>看到電磁設備就心慌</a:t>
            </a:r>
          </a:p>
          <a:p>
            <a:pPr eaLnBrk="1" hangingPunct="1"/>
            <a:r>
              <a:rPr lang="zh-TW" altLang="en-US" b="1">
                <a:solidFill>
                  <a:srgbClr val="009900"/>
                </a:solidFill>
                <a:latin typeface="新細明體" panose="02020500000000000000" pitchFamily="18" charset="-120"/>
              </a:rPr>
              <a:t>媒體與民代寵兒</a:t>
            </a:r>
            <a:endParaRPr lang="en-US" altLang="zh-TW" b="1">
              <a:solidFill>
                <a:srgbClr val="009900"/>
              </a:solidFill>
              <a:latin typeface="新細明體" panose="02020500000000000000" pitchFamily="18" charset="-120"/>
            </a:endParaRPr>
          </a:p>
          <a:p>
            <a:pPr eaLnBrk="1" hangingPunct="1"/>
            <a:r>
              <a:rPr lang="zh-TW" altLang="en-US" b="1">
                <a:solidFill>
                  <a:srgbClr val="009900"/>
                </a:solidFill>
                <a:latin typeface="新細明體" panose="02020500000000000000" pitchFamily="18" charset="-120"/>
              </a:rPr>
              <a:t>缺相關科學素養   </a:t>
            </a:r>
            <a:r>
              <a:rPr lang="zh-TW" altLang="en-US" sz="1800" b="1">
                <a:latin typeface="新細明體" panose="02020500000000000000" pitchFamily="18" charset="-120"/>
              </a:rPr>
              <a:t> </a:t>
            </a:r>
            <a:endParaRPr lang="en-US" altLang="zh-TW" sz="1800" b="1">
              <a:latin typeface="新細明體" panose="02020500000000000000" pitchFamily="18" charset="-120"/>
            </a:endParaRPr>
          </a:p>
          <a:p>
            <a:pPr eaLnBrk="1" hangingPunct="1">
              <a:buFontTx/>
              <a:buNone/>
            </a:pPr>
            <a:r>
              <a:rPr lang="zh-TW" altLang="en-US" sz="1800" b="1">
                <a:latin typeface="新細明體" panose="02020500000000000000" pitchFamily="18" charset="-120"/>
              </a:rPr>
              <a:t>          不懂電磁特性</a:t>
            </a:r>
            <a:endParaRPr lang="en-US" altLang="zh-TW" sz="1800" b="1">
              <a:latin typeface="新細明體" panose="02020500000000000000" pitchFamily="18" charset="-120"/>
            </a:endParaRPr>
          </a:p>
          <a:p>
            <a:pPr eaLnBrk="1" hangingPunct="1">
              <a:buFontTx/>
              <a:buNone/>
            </a:pPr>
            <a:r>
              <a:rPr lang="zh-TW" altLang="en-US" sz="1800" b="1">
                <a:latin typeface="新細明體" panose="02020500000000000000" pitchFamily="18" charset="-120"/>
              </a:rPr>
              <a:t>          曲解文獻</a:t>
            </a:r>
            <a:endParaRPr lang="en-US" altLang="zh-TW" sz="1800" b="1">
              <a:latin typeface="新細明體" panose="02020500000000000000" pitchFamily="18" charset="-120"/>
            </a:endParaRPr>
          </a:p>
          <a:p>
            <a:pPr eaLnBrk="1" hangingPunct="1">
              <a:buFontTx/>
              <a:buNone/>
            </a:pPr>
            <a:r>
              <a:rPr lang="zh-TW" altLang="en-US" sz="1800" b="1">
                <a:latin typeface="新細明體" panose="02020500000000000000" pitchFamily="18" charset="-120"/>
              </a:rPr>
              <a:t>          要求證明無害</a:t>
            </a:r>
            <a:endParaRPr lang="en-US" altLang="zh-TW" sz="1800" b="1">
              <a:latin typeface="新細明體" panose="02020500000000000000" pitchFamily="18" charset="-120"/>
            </a:endParaRPr>
          </a:p>
          <a:p>
            <a:pPr eaLnBrk="1" hangingPunct="1"/>
            <a:endParaRPr lang="en-US" altLang="zh-TW" b="1">
              <a:solidFill>
                <a:srgbClr val="A50021"/>
              </a:solidFill>
              <a:latin typeface="新細明體" panose="02020500000000000000" pitchFamily="18" charset="-120"/>
            </a:endParaRPr>
          </a:p>
        </p:txBody>
      </p:sp>
      <p:sp>
        <p:nvSpPr>
          <p:cNvPr id="50180" name="Rectangle 4">
            <a:extLst>
              <a:ext uri="{FF2B5EF4-FFF2-40B4-BE49-F238E27FC236}">
                <a16:creationId xmlns:a16="http://schemas.microsoft.com/office/drawing/2014/main" id="{721047D3-585E-4493-821B-CBE9762CA046}"/>
              </a:ext>
            </a:extLst>
          </p:cNvPr>
          <p:cNvSpPr>
            <a:spLocks noChangeArrowheads="1"/>
          </p:cNvSpPr>
          <p:nvPr/>
        </p:nvSpPr>
        <p:spPr bwMode="auto">
          <a:xfrm>
            <a:off x="2427288" y="2000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pic>
        <p:nvPicPr>
          <p:cNvPr id="50181" name="Picture 5" descr="http://img.phonedaily.com/img/news/4112/03.jpg">
            <a:extLst>
              <a:ext uri="{FF2B5EF4-FFF2-40B4-BE49-F238E27FC236}">
                <a16:creationId xmlns:a16="http://schemas.microsoft.com/office/drawing/2014/main" id="{7BCE3A03-10A0-49A2-BF3E-B78C9F609A5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r="37096"/>
          <a:stretch>
            <a:fillRect/>
          </a:stretch>
        </p:blipFill>
        <p:spPr bwMode="auto">
          <a:xfrm>
            <a:off x="4446588" y="2039938"/>
            <a:ext cx="3792537" cy="40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8379B69-2829-4DB4-8173-C1DF2A22CE9B}"/>
              </a:ext>
            </a:extLst>
          </p:cNvPr>
          <p:cNvSpPr>
            <a:spLocks noGrp="1" noChangeArrowheads="1"/>
          </p:cNvSpPr>
          <p:nvPr>
            <p:ph type="title"/>
          </p:nvPr>
        </p:nvSpPr>
        <p:spPr/>
        <p:txBody>
          <a:bodyPr/>
          <a:lstStyle/>
          <a:p>
            <a:pPr eaLnBrk="1" hangingPunct="1"/>
            <a:r>
              <a:rPr lang="zh-TW" altLang="en-US" sz="8800" b="1">
                <a:solidFill>
                  <a:srgbClr val="0000FF"/>
                </a:solidFill>
              </a:rPr>
              <a:t>誤導蒼生</a:t>
            </a:r>
            <a:r>
              <a:rPr lang="en-US" altLang="zh-TW" sz="8800" b="1">
                <a:solidFill>
                  <a:srgbClr val="0000FF"/>
                </a:solidFill>
              </a:rPr>
              <a:t>-2 </a:t>
            </a:r>
            <a:r>
              <a:rPr lang="zh-TW" altLang="en-US" sz="2800" b="1">
                <a:solidFill>
                  <a:srgbClr val="3333FF"/>
                </a:solidFill>
                <a:latin typeface="新細明體" panose="02020500000000000000" pitchFamily="18" charset="-120"/>
              </a:rPr>
              <a:t>「恐懼之邦」</a:t>
            </a:r>
          </a:p>
        </p:txBody>
      </p:sp>
      <p:sp>
        <p:nvSpPr>
          <p:cNvPr id="52227" name="Rectangle 3">
            <a:extLst>
              <a:ext uri="{FF2B5EF4-FFF2-40B4-BE49-F238E27FC236}">
                <a16:creationId xmlns:a16="http://schemas.microsoft.com/office/drawing/2014/main" id="{CBC07770-F7A3-4AD3-BBCD-26B513099D55}"/>
              </a:ext>
            </a:extLst>
          </p:cNvPr>
          <p:cNvSpPr>
            <a:spLocks noGrp="1" noChangeArrowheads="1"/>
          </p:cNvSpPr>
          <p:nvPr>
            <p:ph type="body" idx="1"/>
          </p:nvPr>
        </p:nvSpPr>
        <p:spPr>
          <a:xfrm>
            <a:off x="685800" y="2205038"/>
            <a:ext cx="4953000" cy="3890962"/>
          </a:xfrm>
        </p:spPr>
        <p:txBody>
          <a:bodyPr/>
          <a:lstStyle/>
          <a:p>
            <a:pPr eaLnBrk="1" hangingPunct="1"/>
            <a:r>
              <a:rPr lang="zh-TW" altLang="en-US" sz="3600" b="1">
                <a:solidFill>
                  <a:srgbClr val="009900"/>
                </a:solidFill>
                <a:latin typeface="新細明體" panose="02020500000000000000" pitchFamily="18" charset="-120"/>
              </a:rPr>
              <a:t>一人橫掃全國 </a:t>
            </a:r>
            <a:r>
              <a:rPr lang="en-US" altLang="zh-TW" sz="2400" b="1">
                <a:cs typeface="Times New Roman" panose="02020603050405020304" pitchFamily="18" charset="0"/>
              </a:rPr>
              <a:t>2005</a:t>
            </a:r>
          </a:p>
          <a:p>
            <a:pPr eaLnBrk="1" hangingPunct="1"/>
            <a:r>
              <a:rPr lang="zh-TW" altLang="en-US" sz="3600" b="1">
                <a:solidFill>
                  <a:srgbClr val="009900"/>
                </a:solidFill>
                <a:latin typeface="新細明體" panose="02020500000000000000" pitchFamily="18" charset="-120"/>
              </a:rPr>
              <a:t>全台籠罩在電磁波中</a:t>
            </a:r>
          </a:p>
          <a:p>
            <a:pPr eaLnBrk="1" hangingPunct="1"/>
            <a:r>
              <a:rPr lang="zh-TW" altLang="en-US" sz="3600" b="1">
                <a:solidFill>
                  <a:srgbClr val="009900"/>
                </a:solidFill>
              </a:rPr>
              <a:t>以「苦行」（而非「正確科學知識」）贏人心 </a:t>
            </a:r>
            <a:r>
              <a:rPr lang="en-US" altLang="zh-TW" sz="2000" b="1">
                <a:cs typeface="Times New Roman" panose="02020603050405020304" pitchFamily="18" charset="0"/>
              </a:rPr>
              <a:t>2008</a:t>
            </a:r>
            <a:endParaRPr lang="zh-TW" altLang="en-US" sz="2000" b="1">
              <a:solidFill>
                <a:srgbClr val="009900"/>
              </a:solidFill>
            </a:endParaRPr>
          </a:p>
        </p:txBody>
      </p:sp>
      <p:pic>
        <p:nvPicPr>
          <p:cNvPr id="52228" name="Picture 7">
            <a:extLst>
              <a:ext uri="{FF2B5EF4-FFF2-40B4-BE49-F238E27FC236}">
                <a16:creationId xmlns:a16="http://schemas.microsoft.com/office/drawing/2014/main" id="{2A249E5F-C723-4EFA-AC99-A308383D6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2205038"/>
            <a:ext cx="246538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a:extLst>
              <a:ext uri="{FF2B5EF4-FFF2-40B4-BE49-F238E27FC236}">
                <a16:creationId xmlns:a16="http://schemas.microsoft.com/office/drawing/2014/main" id="{8420F445-C741-45DF-9794-C43FF2815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9115"/>
          <a:stretch>
            <a:fillRect/>
          </a:stretch>
        </p:blipFill>
        <p:spPr bwMode="auto">
          <a:xfrm>
            <a:off x="6937375" y="3706813"/>
            <a:ext cx="15398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圖片 1">
            <a:extLst>
              <a:ext uri="{FF2B5EF4-FFF2-40B4-BE49-F238E27FC236}">
                <a16:creationId xmlns:a16="http://schemas.microsoft.com/office/drawing/2014/main" id="{6D85EF3B-1E41-4E2A-A8CD-1572C64ACC2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4668838"/>
            <a:ext cx="13017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a:extLst>
              <a:ext uri="{FF2B5EF4-FFF2-40B4-BE49-F238E27FC236}">
                <a16:creationId xmlns:a16="http://schemas.microsoft.com/office/drawing/2014/main" id="{697C72BE-F823-476D-9FFB-CA53A889C943}"/>
              </a:ext>
            </a:extLst>
          </p:cNvPr>
          <p:cNvSpPr>
            <a:spLocks noGrp="1"/>
          </p:cNvSpPr>
          <p:nvPr>
            <p:ph type="title"/>
          </p:nvPr>
        </p:nvSpPr>
        <p:spPr/>
        <p:txBody>
          <a:bodyPr/>
          <a:lstStyle/>
          <a:p>
            <a:r>
              <a:rPr lang="zh-TW" altLang="en-US" b="1">
                <a:solidFill>
                  <a:srgbClr val="0000FF"/>
                </a:solidFill>
              </a:rPr>
              <a:t>誤導蒼生</a:t>
            </a:r>
            <a:r>
              <a:rPr lang="en-US" altLang="zh-TW" b="1">
                <a:solidFill>
                  <a:srgbClr val="0000FF"/>
                </a:solidFill>
              </a:rPr>
              <a:t>-3 </a:t>
            </a:r>
            <a:r>
              <a:rPr lang="zh-TW" altLang="en-US" sz="3600" b="1">
                <a:solidFill>
                  <a:srgbClr val="3333FF"/>
                </a:solidFill>
              </a:rPr>
              <a:t>不解科學、自以為護民</a:t>
            </a:r>
          </a:p>
        </p:txBody>
      </p:sp>
      <p:sp>
        <p:nvSpPr>
          <p:cNvPr id="54275" name="內容版面配置區 2">
            <a:extLst>
              <a:ext uri="{FF2B5EF4-FFF2-40B4-BE49-F238E27FC236}">
                <a16:creationId xmlns:a16="http://schemas.microsoft.com/office/drawing/2014/main" id="{B8B02127-1CA8-4D50-8C49-2BFF9711A09C}"/>
              </a:ext>
            </a:extLst>
          </p:cNvPr>
          <p:cNvSpPr>
            <a:spLocks noGrp="1"/>
          </p:cNvSpPr>
          <p:nvPr>
            <p:ph idx="1"/>
          </p:nvPr>
        </p:nvSpPr>
        <p:spPr/>
        <p:txBody>
          <a:bodyPr/>
          <a:lstStyle/>
          <a:p>
            <a:r>
              <a:rPr lang="zh-TW" altLang="en-US" b="1">
                <a:solidFill>
                  <a:srgbClr val="009900"/>
                </a:solidFill>
              </a:rPr>
              <a:t>世衛</a:t>
            </a:r>
            <a:r>
              <a:rPr lang="en-US" altLang="zh-TW" b="1">
                <a:solidFill>
                  <a:srgbClr val="009900"/>
                </a:solidFill>
              </a:rPr>
              <a:t>2006</a:t>
            </a:r>
            <a:r>
              <a:rPr lang="zh-TW" altLang="en-US" b="1">
                <a:solidFill>
                  <a:srgbClr val="009900"/>
                </a:solidFill>
              </a:rPr>
              <a:t>年調查顯示，多數國家基地台電磁波都只有國際標準的幾千分之一，但台灣基地台管理鬆散，讓人口稠密的地區籠罩在電磁波的攻擊</a:t>
            </a:r>
          </a:p>
          <a:p>
            <a:endParaRPr lang="zh-TW" altLang="en-US"/>
          </a:p>
        </p:txBody>
      </p:sp>
      <p:pic>
        <p:nvPicPr>
          <p:cNvPr id="54276" name="Picture 5" descr="ç¸éåç">
            <a:extLst>
              <a:ext uri="{FF2B5EF4-FFF2-40B4-BE49-F238E27FC236}">
                <a16:creationId xmlns:a16="http://schemas.microsoft.com/office/drawing/2014/main" id="{90DF545E-DA84-4108-873A-C53368FED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4189413"/>
            <a:ext cx="4535488"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a:extLst>
              <a:ext uri="{FF2B5EF4-FFF2-40B4-BE49-F238E27FC236}">
                <a16:creationId xmlns:a16="http://schemas.microsoft.com/office/drawing/2014/main" id="{65733953-0317-491C-8015-9876389CC67E}"/>
              </a:ext>
            </a:extLst>
          </p:cNvPr>
          <p:cNvSpPr>
            <a:spLocks noGrp="1"/>
          </p:cNvSpPr>
          <p:nvPr>
            <p:ph type="title"/>
          </p:nvPr>
        </p:nvSpPr>
        <p:spPr/>
        <p:txBody>
          <a:bodyPr/>
          <a:lstStyle/>
          <a:p>
            <a:r>
              <a:rPr lang="zh-TW" altLang="en-US" sz="8800" b="1">
                <a:solidFill>
                  <a:srgbClr val="0000FF"/>
                </a:solidFill>
              </a:rPr>
              <a:t>誤導蒼生</a:t>
            </a:r>
            <a:r>
              <a:rPr lang="en-US" altLang="zh-TW" sz="8800" b="1">
                <a:solidFill>
                  <a:srgbClr val="0000FF"/>
                </a:solidFill>
              </a:rPr>
              <a:t>-4 </a:t>
            </a:r>
            <a:r>
              <a:rPr lang="zh-TW" altLang="en-US" sz="3600" b="1">
                <a:solidFill>
                  <a:srgbClr val="0000FF"/>
                </a:solidFill>
              </a:rPr>
              <a:t>眼見就慌</a:t>
            </a:r>
            <a:endParaRPr lang="zh-TW" altLang="en-US" sz="3600" b="1">
              <a:solidFill>
                <a:srgbClr val="3333FF"/>
              </a:solidFill>
            </a:endParaRPr>
          </a:p>
        </p:txBody>
      </p:sp>
      <p:sp>
        <p:nvSpPr>
          <p:cNvPr id="55299" name="內容版面配置區 2">
            <a:extLst>
              <a:ext uri="{FF2B5EF4-FFF2-40B4-BE49-F238E27FC236}">
                <a16:creationId xmlns:a16="http://schemas.microsoft.com/office/drawing/2014/main" id="{26F225C0-D5E0-4D0F-B7E6-C17F7DD6C699}"/>
              </a:ext>
            </a:extLst>
          </p:cNvPr>
          <p:cNvSpPr>
            <a:spLocks noGrp="1"/>
          </p:cNvSpPr>
          <p:nvPr>
            <p:ph idx="1"/>
          </p:nvPr>
        </p:nvSpPr>
        <p:spPr/>
        <p:txBody>
          <a:bodyPr/>
          <a:lstStyle/>
          <a:p>
            <a:r>
              <a:rPr lang="zh-TW" altLang="zh-TW" b="1">
                <a:solidFill>
                  <a:srgbClr val="009900"/>
                </a:solidFill>
              </a:rPr>
              <a:t>台灣基地台涵蓋半徑約</a:t>
            </a:r>
            <a:r>
              <a:rPr lang="en-US" altLang="zh-TW" b="1">
                <a:solidFill>
                  <a:srgbClr val="009900"/>
                </a:solidFill>
              </a:rPr>
              <a:t>1</a:t>
            </a:r>
            <a:r>
              <a:rPr lang="zh-TW" altLang="zh-TW" b="1">
                <a:solidFill>
                  <a:srgbClr val="009900"/>
                </a:solidFill>
              </a:rPr>
              <a:t>公里，美日等先進國家則約</a:t>
            </a:r>
            <a:r>
              <a:rPr lang="en-US" altLang="zh-TW" b="1">
                <a:solidFill>
                  <a:srgbClr val="009900"/>
                </a:solidFill>
              </a:rPr>
              <a:t>5--20</a:t>
            </a:r>
            <a:r>
              <a:rPr lang="zh-TW" altLang="zh-TW" b="1">
                <a:solidFill>
                  <a:srgbClr val="009900"/>
                </a:solidFill>
              </a:rPr>
              <a:t>公里</a:t>
            </a:r>
            <a:endParaRPr lang="en-US" altLang="zh-TW" b="1">
              <a:solidFill>
                <a:srgbClr val="009900"/>
              </a:solidFill>
            </a:endParaRPr>
          </a:p>
          <a:p>
            <a:r>
              <a:rPr lang="zh-TW" altLang="zh-TW" b="1">
                <a:solidFill>
                  <a:srgbClr val="009900"/>
                </a:solidFill>
              </a:rPr>
              <a:t>台灣的基地台功率較低</a:t>
            </a:r>
            <a:r>
              <a:rPr lang="zh-TW" altLang="en-US" b="1">
                <a:solidFill>
                  <a:srgbClr val="009900"/>
                </a:solidFill>
              </a:rPr>
              <a:t>（為</a:t>
            </a:r>
            <a:r>
              <a:rPr lang="zh-TW" altLang="zh-TW" b="1">
                <a:solidFill>
                  <a:srgbClr val="009900"/>
                </a:solidFill>
              </a:rPr>
              <a:t>減少電磁暴露</a:t>
            </a:r>
            <a:r>
              <a:rPr lang="zh-TW" altLang="en-US" b="1">
                <a:solidFill>
                  <a:srgbClr val="009900"/>
                </a:solidFill>
              </a:rPr>
              <a:t>）</a:t>
            </a:r>
            <a:r>
              <a:rPr lang="zh-TW" altLang="zh-TW" b="1">
                <a:solidFill>
                  <a:srgbClr val="009900"/>
                </a:solidFill>
              </a:rPr>
              <a:t>，但民眾卻更恐慌，因好像到處都是基地台</a:t>
            </a:r>
            <a:endParaRPr lang="zh-TW" altLang="en-US" b="1">
              <a:solidFill>
                <a:srgbClr val="009900"/>
              </a:solidFill>
            </a:endParaRPr>
          </a:p>
        </p:txBody>
      </p:sp>
      <p:pic>
        <p:nvPicPr>
          <p:cNvPr id="55300" name="圖片 3">
            <a:extLst>
              <a:ext uri="{FF2B5EF4-FFF2-40B4-BE49-F238E27FC236}">
                <a16:creationId xmlns:a16="http://schemas.microsoft.com/office/drawing/2014/main" id="{44A5555C-3493-4352-BB1E-F93697EEDA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221163"/>
            <a:ext cx="40862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a:extLst>
              <a:ext uri="{FF2B5EF4-FFF2-40B4-BE49-F238E27FC236}">
                <a16:creationId xmlns:a16="http://schemas.microsoft.com/office/drawing/2014/main" id="{DB9F6D32-596A-4BE6-B50F-84729E056140}"/>
              </a:ext>
            </a:extLst>
          </p:cNvPr>
          <p:cNvSpPr>
            <a:spLocks noGrp="1"/>
          </p:cNvSpPr>
          <p:nvPr>
            <p:ph type="title"/>
          </p:nvPr>
        </p:nvSpPr>
        <p:spPr/>
        <p:txBody>
          <a:bodyPr/>
          <a:lstStyle/>
          <a:p>
            <a:r>
              <a:rPr lang="zh-TW" altLang="en-US" sz="8800" b="1">
                <a:solidFill>
                  <a:srgbClr val="0000FF"/>
                </a:solidFill>
              </a:rPr>
              <a:t>誤導蒼生</a:t>
            </a:r>
            <a:r>
              <a:rPr lang="en-US" altLang="zh-TW" sz="8800" b="1">
                <a:solidFill>
                  <a:srgbClr val="0000FF"/>
                </a:solidFill>
              </a:rPr>
              <a:t>-5 </a:t>
            </a:r>
            <a:r>
              <a:rPr lang="zh-TW" altLang="en-US" sz="3600" b="1">
                <a:solidFill>
                  <a:srgbClr val="3333FF"/>
                </a:solidFill>
              </a:rPr>
              <a:t>只顧偏方</a:t>
            </a:r>
          </a:p>
        </p:txBody>
      </p:sp>
      <p:sp>
        <p:nvSpPr>
          <p:cNvPr id="56323" name="內容版面配置區 2">
            <a:extLst>
              <a:ext uri="{FF2B5EF4-FFF2-40B4-BE49-F238E27FC236}">
                <a16:creationId xmlns:a16="http://schemas.microsoft.com/office/drawing/2014/main" id="{129C6C63-2F49-427F-A180-5770A5643386}"/>
              </a:ext>
            </a:extLst>
          </p:cNvPr>
          <p:cNvSpPr>
            <a:spLocks noGrp="1"/>
          </p:cNvSpPr>
          <p:nvPr>
            <p:ph idx="1"/>
          </p:nvPr>
        </p:nvSpPr>
        <p:spPr/>
        <p:txBody>
          <a:bodyPr/>
          <a:lstStyle/>
          <a:p>
            <a:r>
              <a:rPr lang="zh-TW" altLang="en-US" b="1">
                <a:solidFill>
                  <a:srgbClr val="009900"/>
                </a:solidFill>
              </a:rPr>
              <a:t>環團陳女士依據德國某民間機構的規範</a:t>
            </a:r>
            <a:endParaRPr lang="en-US" altLang="zh-TW" b="1">
              <a:solidFill>
                <a:srgbClr val="009900"/>
              </a:solidFill>
            </a:endParaRPr>
          </a:p>
          <a:p>
            <a:r>
              <a:rPr lang="zh-TW" altLang="en-US" b="1">
                <a:solidFill>
                  <a:srgbClr val="009900"/>
                </a:solidFill>
              </a:rPr>
              <a:t>為何她寧可相信它，奉為圭臬，而不信德國國家規範（同世界衛生組織）？</a:t>
            </a:r>
          </a:p>
        </p:txBody>
      </p:sp>
      <p:pic>
        <p:nvPicPr>
          <p:cNvPr id="56324" name="圖片 1">
            <a:extLst>
              <a:ext uri="{FF2B5EF4-FFF2-40B4-BE49-F238E27FC236}">
                <a16:creationId xmlns:a16="http://schemas.microsoft.com/office/drawing/2014/main" id="{9315601B-F12D-4E49-AAD9-0885810DC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798888"/>
            <a:ext cx="38576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圖片 3">
            <a:extLst>
              <a:ext uri="{FF2B5EF4-FFF2-40B4-BE49-F238E27FC236}">
                <a16:creationId xmlns:a16="http://schemas.microsoft.com/office/drawing/2014/main" id="{A7FCEB7C-B0DA-4896-B5FF-9801B51240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0463" y="3798888"/>
            <a:ext cx="3341687"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文字方塊 4">
            <a:extLst>
              <a:ext uri="{FF2B5EF4-FFF2-40B4-BE49-F238E27FC236}">
                <a16:creationId xmlns:a16="http://schemas.microsoft.com/office/drawing/2014/main" id="{5F659BBC-01A9-4450-9A4A-63C3138D48A1}"/>
              </a:ext>
            </a:extLst>
          </p:cNvPr>
          <p:cNvSpPr txBox="1">
            <a:spLocks noChangeArrowheads="1"/>
          </p:cNvSpPr>
          <p:nvPr/>
        </p:nvSpPr>
        <p:spPr bwMode="auto">
          <a:xfrm>
            <a:off x="4211638" y="5589588"/>
            <a:ext cx="1512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b="1">
                <a:solidFill>
                  <a:srgbClr val="FF00FF"/>
                </a:solidFill>
              </a:rPr>
              <a:t>三大活寶</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414A6CEC-3F4C-437E-9064-E0495BCB10DB}"/>
              </a:ext>
            </a:extLst>
          </p:cNvPr>
          <p:cNvSpPr>
            <a:spLocks noGrp="1" noChangeArrowheads="1"/>
          </p:cNvSpPr>
          <p:nvPr>
            <p:ph type="title"/>
          </p:nvPr>
        </p:nvSpPr>
        <p:spPr/>
        <p:txBody>
          <a:bodyPr/>
          <a:lstStyle/>
          <a:p>
            <a:pPr eaLnBrk="1" hangingPunct="1"/>
            <a:r>
              <a:rPr lang="zh-TW" altLang="en-US" sz="7200" b="1">
                <a:solidFill>
                  <a:srgbClr val="0000FF"/>
                </a:solidFill>
              </a:rPr>
              <a:t>誤導蒼生</a:t>
            </a:r>
            <a:r>
              <a:rPr lang="en-US" altLang="zh-TW" sz="7200" b="1">
                <a:solidFill>
                  <a:srgbClr val="0000FF"/>
                </a:solidFill>
              </a:rPr>
              <a:t>-6</a:t>
            </a:r>
            <a:r>
              <a:rPr lang="en-US" altLang="zh-TW" sz="6600" b="1">
                <a:solidFill>
                  <a:srgbClr val="0000FF"/>
                </a:solidFill>
              </a:rPr>
              <a:t> </a:t>
            </a:r>
            <a:r>
              <a:rPr lang="zh-TW" altLang="en-US" sz="3600" b="1">
                <a:solidFill>
                  <a:srgbClr val="3333FF"/>
                </a:solidFill>
                <a:latin typeface="Tahoma" panose="020B0604030504040204" pitchFamily="34" charset="0"/>
                <a:cs typeface="Tahoma" panose="020B0604030504040204" pitchFamily="34" charset="0"/>
              </a:rPr>
              <a:t>引喻失義 </a:t>
            </a:r>
            <a:r>
              <a:rPr lang="en-US" altLang="zh-TW" sz="1600" b="1"/>
              <a:t>2007-4-19</a:t>
            </a:r>
          </a:p>
        </p:txBody>
      </p:sp>
      <p:sp>
        <p:nvSpPr>
          <p:cNvPr id="57347" name="Rectangle 3">
            <a:extLst>
              <a:ext uri="{FF2B5EF4-FFF2-40B4-BE49-F238E27FC236}">
                <a16:creationId xmlns:a16="http://schemas.microsoft.com/office/drawing/2014/main" id="{A71E0238-E679-4AF8-8640-5B68F8887B99}"/>
              </a:ext>
            </a:extLst>
          </p:cNvPr>
          <p:cNvSpPr>
            <a:spLocks noGrp="1" noChangeArrowheads="1"/>
          </p:cNvSpPr>
          <p:nvPr>
            <p:ph type="body" idx="1"/>
          </p:nvPr>
        </p:nvSpPr>
        <p:spPr>
          <a:xfrm>
            <a:off x="685800" y="2060575"/>
            <a:ext cx="4678363" cy="4035425"/>
          </a:xfrm>
        </p:spPr>
        <p:txBody>
          <a:bodyPr/>
          <a:lstStyle/>
          <a:p>
            <a:pPr eaLnBrk="1" hangingPunct="1"/>
            <a:r>
              <a:rPr lang="zh-TW" altLang="en-US" sz="3000" b="1">
                <a:solidFill>
                  <a:srgbClr val="009900"/>
                </a:solidFill>
              </a:rPr>
              <a:t>台南市健康城市應有安全電磁波防護標準</a:t>
            </a:r>
          </a:p>
          <a:p>
            <a:pPr eaLnBrk="1" hangingPunct="1"/>
            <a:r>
              <a:rPr lang="zh-TW" altLang="en-US" sz="3000" b="1">
                <a:solidFill>
                  <a:srgbClr val="009900"/>
                </a:solidFill>
              </a:rPr>
              <a:t>奧地利薩爾斯堡所訂室內電磁波安全值</a:t>
            </a:r>
            <a:r>
              <a:rPr lang="en-US" altLang="zh-TW" sz="3000" b="1">
                <a:solidFill>
                  <a:srgbClr val="009900"/>
                </a:solidFill>
              </a:rPr>
              <a:t>1</a:t>
            </a:r>
            <a:r>
              <a:rPr lang="zh-TW" altLang="en-US" sz="3000" b="1">
                <a:solidFill>
                  <a:srgbClr val="009900"/>
                </a:solidFill>
              </a:rPr>
              <a:t>微瓦</a:t>
            </a:r>
            <a:r>
              <a:rPr lang="en-US" altLang="zh-TW" sz="3000" b="1">
                <a:solidFill>
                  <a:srgbClr val="009900"/>
                </a:solidFill>
              </a:rPr>
              <a:t>/㎡  </a:t>
            </a:r>
          </a:p>
          <a:p>
            <a:pPr eaLnBrk="1" hangingPunct="1"/>
            <a:r>
              <a:rPr lang="zh-TW" altLang="en-US" sz="1600" b="1"/>
              <a:t>其實只是提案，而遭拒 </a:t>
            </a:r>
            <a:r>
              <a:rPr lang="en-US" altLang="zh-TW" sz="1600" b="1"/>
              <a:t>2002</a:t>
            </a:r>
            <a:r>
              <a:rPr lang="zh-TW" altLang="en-US" sz="1600" b="1"/>
              <a:t>年。雞毛當令劍 </a:t>
            </a:r>
            <a:endParaRPr lang="en-US" altLang="zh-TW" sz="1600" b="1"/>
          </a:p>
        </p:txBody>
      </p:sp>
      <p:pic>
        <p:nvPicPr>
          <p:cNvPr id="57348" name="Picture 4">
            <a:extLst>
              <a:ext uri="{FF2B5EF4-FFF2-40B4-BE49-F238E27FC236}">
                <a16:creationId xmlns:a16="http://schemas.microsoft.com/office/drawing/2014/main" id="{2CADFF4D-3514-4B15-9946-6EBCC1DC8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838700"/>
            <a:ext cx="76200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a:extLst>
              <a:ext uri="{FF2B5EF4-FFF2-40B4-BE49-F238E27FC236}">
                <a16:creationId xmlns:a16="http://schemas.microsoft.com/office/drawing/2014/main" id="{C4D18F10-AB52-49A2-8BE9-206AD392F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133600"/>
            <a:ext cx="31686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a:extLst>
              <a:ext uri="{FF2B5EF4-FFF2-40B4-BE49-F238E27FC236}">
                <a16:creationId xmlns:a16="http://schemas.microsoft.com/office/drawing/2014/main" id="{5F9DC78B-D896-49C8-8ED4-0EA2790656EE}"/>
              </a:ext>
            </a:extLst>
          </p:cNvPr>
          <p:cNvSpPr>
            <a:spLocks noGrp="1"/>
          </p:cNvSpPr>
          <p:nvPr>
            <p:ph type="title"/>
          </p:nvPr>
        </p:nvSpPr>
        <p:spPr/>
        <p:txBody>
          <a:bodyPr/>
          <a:lstStyle/>
          <a:p>
            <a:r>
              <a:rPr lang="zh-TW" altLang="en-US" sz="6600" b="1">
                <a:solidFill>
                  <a:srgbClr val="3333FF"/>
                </a:solidFill>
              </a:rPr>
              <a:t>揭開全球反手機大戲</a:t>
            </a:r>
          </a:p>
        </p:txBody>
      </p:sp>
      <p:sp>
        <p:nvSpPr>
          <p:cNvPr id="7171" name="內容版面配置區 2">
            <a:extLst>
              <a:ext uri="{FF2B5EF4-FFF2-40B4-BE49-F238E27FC236}">
                <a16:creationId xmlns:a16="http://schemas.microsoft.com/office/drawing/2014/main" id="{470660A1-6037-4285-B0EC-8351033E171E}"/>
              </a:ext>
            </a:extLst>
          </p:cNvPr>
          <p:cNvSpPr>
            <a:spLocks noGrp="1"/>
          </p:cNvSpPr>
          <p:nvPr>
            <p:ph idx="1"/>
          </p:nvPr>
        </p:nvSpPr>
        <p:spPr/>
        <p:txBody>
          <a:bodyPr/>
          <a:lstStyle/>
          <a:p>
            <a:r>
              <a:rPr lang="en-US" altLang="zh-TW" b="1">
                <a:solidFill>
                  <a:srgbClr val="009900"/>
                </a:solidFill>
              </a:rPr>
              <a:t>1993</a:t>
            </a:r>
            <a:r>
              <a:rPr lang="zh-TW" altLang="en-US" b="1">
                <a:solidFill>
                  <a:srgbClr val="009900"/>
                </a:solidFill>
              </a:rPr>
              <a:t>年</a:t>
            </a:r>
            <a:r>
              <a:rPr lang="en-US" altLang="zh-TW" b="1">
                <a:solidFill>
                  <a:srgbClr val="009900"/>
                </a:solidFill>
              </a:rPr>
              <a:t>1</a:t>
            </a:r>
            <a:r>
              <a:rPr lang="zh-TW" altLang="en-US" b="1">
                <a:solidFill>
                  <a:srgbClr val="009900"/>
                </a:solidFill>
              </a:rPr>
              <a:t>月</a:t>
            </a:r>
            <a:r>
              <a:rPr lang="en-US" altLang="zh-TW" b="1">
                <a:solidFill>
                  <a:srgbClr val="009900"/>
                </a:solidFill>
              </a:rPr>
              <a:t>23</a:t>
            </a:r>
            <a:r>
              <a:rPr lang="zh-TW" altLang="en-US" b="1">
                <a:solidFill>
                  <a:srgbClr val="009900"/>
                </a:solidFill>
              </a:rPr>
              <a:t>日 電視脫口秀「金賴利現場」；從此，手機沈重地背黑鍋</a:t>
            </a:r>
            <a:endParaRPr lang="en-US" altLang="zh-TW" b="1">
              <a:solidFill>
                <a:srgbClr val="009900"/>
              </a:solidFill>
            </a:endParaRPr>
          </a:p>
          <a:p>
            <a:r>
              <a:rPr lang="zh-TW" altLang="en-US" b="1">
                <a:solidFill>
                  <a:srgbClr val="009900"/>
                </a:solidFill>
              </a:rPr>
              <a:t>損失</a:t>
            </a:r>
          </a:p>
        </p:txBody>
      </p:sp>
      <p:pic>
        <p:nvPicPr>
          <p:cNvPr id="7172" name="Picture 2" descr="ç¸éåç">
            <a:extLst>
              <a:ext uri="{FF2B5EF4-FFF2-40B4-BE49-F238E27FC236}">
                <a16:creationId xmlns:a16="http://schemas.microsoft.com/office/drawing/2014/main" id="{0CE6677B-1205-4A1F-88D1-5417C2C2A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3213100"/>
            <a:ext cx="40513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標題 1">
            <a:extLst>
              <a:ext uri="{FF2B5EF4-FFF2-40B4-BE49-F238E27FC236}">
                <a16:creationId xmlns:a16="http://schemas.microsoft.com/office/drawing/2014/main" id="{7804BBE6-2DE1-4738-A486-91575F301D8E}"/>
              </a:ext>
            </a:extLst>
          </p:cNvPr>
          <p:cNvSpPr>
            <a:spLocks noGrp="1"/>
          </p:cNvSpPr>
          <p:nvPr>
            <p:ph type="title"/>
          </p:nvPr>
        </p:nvSpPr>
        <p:spPr/>
        <p:txBody>
          <a:bodyPr/>
          <a:lstStyle/>
          <a:p>
            <a:r>
              <a:rPr lang="zh-TW" altLang="en-US" sz="8000" b="1">
                <a:solidFill>
                  <a:srgbClr val="0000FF"/>
                </a:solidFill>
              </a:rPr>
              <a:t>誤導蒼生</a:t>
            </a:r>
            <a:r>
              <a:rPr lang="en-US" altLang="zh-TW" sz="8000" b="1">
                <a:solidFill>
                  <a:srgbClr val="0000FF"/>
                </a:solidFill>
              </a:rPr>
              <a:t>-7</a:t>
            </a:r>
            <a:r>
              <a:rPr lang="zh-TW" altLang="en-US" sz="2000" b="1">
                <a:solidFill>
                  <a:srgbClr val="0000FF"/>
                </a:solidFill>
              </a:rPr>
              <a:t>大水沖倒龍王廟 </a:t>
            </a:r>
            <a:r>
              <a:rPr lang="en-US" altLang="zh-TW" sz="2000" b="1">
                <a:solidFill>
                  <a:schemeClr val="tx1"/>
                </a:solidFill>
              </a:rPr>
              <a:t>2007</a:t>
            </a:r>
            <a:endParaRPr lang="zh-TW" altLang="en-US" sz="2000" b="1">
              <a:solidFill>
                <a:schemeClr val="tx1"/>
              </a:solidFill>
            </a:endParaRPr>
          </a:p>
        </p:txBody>
      </p:sp>
      <p:sp>
        <p:nvSpPr>
          <p:cNvPr id="59395" name="內容版面配置區 2">
            <a:extLst>
              <a:ext uri="{FF2B5EF4-FFF2-40B4-BE49-F238E27FC236}">
                <a16:creationId xmlns:a16="http://schemas.microsoft.com/office/drawing/2014/main" id="{E7986CC4-6EB4-4B63-A01E-C7CAC7311EA4}"/>
              </a:ext>
            </a:extLst>
          </p:cNvPr>
          <p:cNvSpPr>
            <a:spLocks noGrp="1"/>
          </p:cNvSpPr>
          <p:nvPr>
            <p:ph idx="1"/>
          </p:nvPr>
        </p:nvSpPr>
        <p:spPr>
          <a:xfrm>
            <a:off x="685800" y="1981200"/>
            <a:ext cx="5326063" cy="4114800"/>
          </a:xfrm>
        </p:spPr>
        <p:txBody>
          <a:bodyPr/>
          <a:lstStyle/>
          <a:p>
            <a:r>
              <a:rPr lang="zh-TW" altLang="en-US" b="1">
                <a:solidFill>
                  <a:srgbClr val="009900"/>
                </a:solidFill>
              </a:rPr>
              <a:t>無線上網的電磁波可能成為校園的無形殺手，立院應修法，教育部應要求拆除</a:t>
            </a:r>
            <a:endParaRPr lang="en-US" altLang="zh-TW" b="1">
              <a:solidFill>
                <a:srgbClr val="009900"/>
              </a:solidFill>
            </a:endParaRPr>
          </a:p>
          <a:p>
            <a:r>
              <a:rPr lang="zh-TW" altLang="en-US" b="1">
                <a:solidFill>
                  <a:srgbClr val="009900"/>
                </a:solidFill>
              </a:rPr>
              <a:t>台大無線上網設備每平方公尺約</a:t>
            </a:r>
            <a:r>
              <a:rPr lang="en-US" altLang="zh-TW" b="1">
                <a:solidFill>
                  <a:srgbClr val="009900"/>
                </a:solidFill>
              </a:rPr>
              <a:t>2000</a:t>
            </a:r>
            <a:r>
              <a:rPr lang="zh-TW" altLang="en-US" b="1">
                <a:solidFill>
                  <a:srgbClr val="009900"/>
                </a:solidFill>
              </a:rPr>
              <a:t>微瓦（國際規範的五千分之一）</a:t>
            </a:r>
            <a:endParaRPr lang="zh-TW" altLang="en-US"/>
          </a:p>
        </p:txBody>
      </p:sp>
      <p:pic>
        <p:nvPicPr>
          <p:cNvPr id="59396" name="圖片 1">
            <a:extLst>
              <a:ext uri="{FF2B5EF4-FFF2-40B4-BE49-F238E27FC236}">
                <a16:creationId xmlns:a16="http://schemas.microsoft.com/office/drawing/2014/main" id="{345B2242-577E-4153-981E-D630335AB0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2133600"/>
            <a:ext cx="2376487"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標題 1">
            <a:extLst>
              <a:ext uri="{FF2B5EF4-FFF2-40B4-BE49-F238E27FC236}">
                <a16:creationId xmlns:a16="http://schemas.microsoft.com/office/drawing/2014/main" id="{BF6CEA46-7DD8-4F53-B917-2CD0E2B7AB57}"/>
              </a:ext>
            </a:extLst>
          </p:cNvPr>
          <p:cNvSpPr>
            <a:spLocks noGrp="1"/>
          </p:cNvSpPr>
          <p:nvPr>
            <p:ph type="title"/>
          </p:nvPr>
        </p:nvSpPr>
        <p:spPr>
          <a:xfrm>
            <a:off x="468313" y="333375"/>
            <a:ext cx="8207375" cy="1871663"/>
          </a:xfrm>
        </p:spPr>
        <p:txBody>
          <a:bodyPr/>
          <a:lstStyle/>
          <a:p>
            <a:r>
              <a:rPr lang="zh-TW" altLang="en-US" sz="8000" b="1">
                <a:solidFill>
                  <a:srgbClr val="0000FF"/>
                </a:solidFill>
              </a:rPr>
              <a:t>誤導蒼生</a:t>
            </a:r>
            <a:r>
              <a:rPr lang="en-US" altLang="zh-TW" sz="8000" b="1">
                <a:solidFill>
                  <a:srgbClr val="0000FF"/>
                </a:solidFill>
              </a:rPr>
              <a:t>-8</a:t>
            </a:r>
            <a:r>
              <a:rPr lang="zh-TW" altLang="en-US" sz="2400" b="1">
                <a:solidFill>
                  <a:srgbClr val="0000FF"/>
                </a:solidFill>
              </a:rPr>
              <a:t>學術研究水準？</a:t>
            </a:r>
            <a:r>
              <a:rPr lang="zh-TW" altLang="en-US" sz="1800" b="1">
                <a:solidFill>
                  <a:srgbClr val="0000FF"/>
                </a:solidFill>
              </a:rPr>
              <a:t> </a:t>
            </a:r>
            <a:r>
              <a:rPr lang="en-US" altLang="zh-TW" sz="1800" b="1"/>
              <a:t>2007</a:t>
            </a:r>
            <a:endParaRPr lang="zh-TW" altLang="en-US" sz="1800" b="1">
              <a:solidFill>
                <a:schemeClr val="tx1"/>
              </a:solidFill>
            </a:endParaRPr>
          </a:p>
        </p:txBody>
      </p:sp>
      <p:sp>
        <p:nvSpPr>
          <p:cNvPr id="60419" name="內容版面配置區 2">
            <a:extLst>
              <a:ext uri="{FF2B5EF4-FFF2-40B4-BE49-F238E27FC236}">
                <a16:creationId xmlns:a16="http://schemas.microsoft.com/office/drawing/2014/main" id="{8733B1BF-8EF4-43CE-874F-29BD1B3FF897}"/>
              </a:ext>
            </a:extLst>
          </p:cNvPr>
          <p:cNvSpPr>
            <a:spLocks noGrp="1"/>
          </p:cNvSpPr>
          <p:nvPr>
            <p:ph idx="1"/>
          </p:nvPr>
        </p:nvSpPr>
        <p:spPr>
          <a:xfrm>
            <a:off x="685800" y="2276475"/>
            <a:ext cx="7773988" cy="3819525"/>
          </a:xfrm>
        </p:spPr>
        <p:txBody>
          <a:bodyPr/>
          <a:lstStyle/>
          <a:p>
            <a:r>
              <a:rPr lang="en-US" altLang="zh-TW" b="1">
                <a:solidFill>
                  <a:srgbClr val="009900"/>
                </a:solidFill>
              </a:rPr>
              <a:t>1500</a:t>
            </a:r>
            <a:r>
              <a:rPr lang="zh-TW" altLang="en-US" b="1">
                <a:solidFill>
                  <a:srgbClr val="009900"/>
                </a:solidFill>
              </a:rPr>
              <a:t>微瓦只是國際規範的五千分之一，何來威力導致流產、癌症？</a:t>
            </a:r>
            <a:endParaRPr lang="en-US" altLang="zh-TW" b="1">
              <a:solidFill>
                <a:srgbClr val="009900"/>
              </a:solidFill>
            </a:endParaRPr>
          </a:p>
          <a:p>
            <a:r>
              <a:rPr lang="zh-TW" altLang="en-US" b="1">
                <a:solidFill>
                  <a:srgbClr val="009900"/>
                </a:solidFill>
              </a:rPr>
              <a:t>媒體</a:t>
            </a:r>
            <a:r>
              <a:rPr lang="zh-TW" altLang="en-US" sz="2800" b="1">
                <a:solidFill>
                  <a:srgbClr val="009900"/>
                </a:solidFill>
              </a:rPr>
              <a:t>「嘉南教會滿佈基地台，居民抗議致癌」</a:t>
            </a:r>
            <a:endParaRPr lang="en-US" altLang="zh-TW" sz="2800" b="1"/>
          </a:p>
        </p:txBody>
      </p:sp>
      <p:pic>
        <p:nvPicPr>
          <p:cNvPr id="60420" name="圖片 3">
            <a:extLst>
              <a:ext uri="{FF2B5EF4-FFF2-40B4-BE49-F238E27FC236}">
                <a16:creationId xmlns:a16="http://schemas.microsoft.com/office/drawing/2014/main" id="{6F81C5CF-0245-4B8B-B25B-8190F03C17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4086225"/>
            <a:ext cx="1865312"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圖片 8">
            <a:extLst>
              <a:ext uri="{FF2B5EF4-FFF2-40B4-BE49-F238E27FC236}">
                <a16:creationId xmlns:a16="http://schemas.microsoft.com/office/drawing/2014/main" id="{416C680E-10C2-432C-BE58-8ECC9CF086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4113213"/>
            <a:ext cx="3529012"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標題 1">
            <a:extLst>
              <a:ext uri="{FF2B5EF4-FFF2-40B4-BE49-F238E27FC236}">
                <a16:creationId xmlns:a16="http://schemas.microsoft.com/office/drawing/2014/main" id="{A591FF9F-A935-4CD8-8C15-C74B2C0613C8}"/>
              </a:ext>
            </a:extLst>
          </p:cNvPr>
          <p:cNvSpPr>
            <a:spLocks noGrp="1"/>
          </p:cNvSpPr>
          <p:nvPr>
            <p:ph type="title"/>
          </p:nvPr>
        </p:nvSpPr>
        <p:spPr>
          <a:xfrm>
            <a:off x="468313" y="609600"/>
            <a:ext cx="8207375" cy="1595438"/>
          </a:xfrm>
        </p:spPr>
        <p:txBody>
          <a:bodyPr/>
          <a:lstStyle/>
          <a:p>
            <a:r>
              <a:rPr lang="zh-TW" altLang="en-US" sz="9600" b="1">
                <a:solidFill>
                  <a:srgbClr val="0000FF"/>
                </a:solidFill>
              </a:rPr>
              <a:t>所向披靡 </a:t>
            </a:r>
            <a:r>
              <a:rPr lang="zh-TW" altLang="en-US" sz="3600" b="1">
                <a:solidFill>
                  <a:srgbClr val="0000FF"/>
                </a:solidFill>
              </a:rPr>
              <a:t>逆我者亡</a:t>
            </a:r>
            <a:r>
              <a:rPr lang="en-US" altLang="zh-TW" sz="2400" b="1">
                <a:solidFill>
                  <a:schemeClr val="tx1"/>
                </a:solidFill>
              </a:rPr>
              <a:t>2007</a:t>
            </a:r>
            <a:endParaRPr lang="zh-TW" altLang="en-US" sz="2400" b="1">
              <a:solidFill>
                <a:schemeClr val="tx1"/>
              </a:solidFill>
            </a:endParaRPr>
          </a:p>
        </p:txBody>
      </p:sp>
      <p:sp>
        <p:nvSpPr>
          <p:cNvPr id="61443" name="內容版面配置區 2">
            <a:extLst>
              <a:ext uri="{FF2B5EF4-FFF2-40B4-BE49-F238E27FC236}">
                <a16:creationId xmlns:a16="http://schemas.microsoft.com/office/drawing/2014/main" id="{BA1D6939-5CFA-4C07-A229-00F4286494E1}"/>
              </a:ext>
            </a:extLst>
          </p:cNvPr>
          <p:cNvSpPr>
            <a:spLocks noGrp="1"/>
          </p:cNvSpPr>
          <p:nvPr>
            <p:ph idx="1"/>
          </p:nvPr>
        </p:nvSpPr>
        <p:spPr>
          <a:xfrm>
            <a:off x="685800" y="2349500"/>
            <a:ext cx="7199313" cy="3746500"/>
          </a:xfrm>
        </p:spPr>
        <p:txBody>
          <a:bodyPr/>
          <a:lstStyle/>
          <a:p>
            <a:r>
              <a:rPr lang="zh-TW" altLang="en-US" b="1">
                <a:solidFill>
                  <a:srgbClr val="996633"/>
                </a:solidFill>
              </a:rPr>
              <a:t>基地台：不管是否危害，趕走！</a:t>
            </a:r>
          </a:p>
        </p:txBody>
      </p:sp>
      <p:pic>
        <p:nvPicPr>
          <p:cNvPr id="61444" name="圖片 6">
            <a:extLst>
              <a:ext uri="{FF2B5EF4-FFF2-40B4-BE49-F238E27FC236}">
                <a16:creationId xmlns:a16="http://schemas.microsoft.com/office/drawing/2014/main" id="{024E8A26-DA98-40CF-8332-1732598732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 y="3367088"/>
            <a:ext cx="33623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圖片 10" descr="3.jpg">
            <a:extLst>
              <a:ext uri="{FF2B5EF4-FFF2-40B4-BE49-F238E27FC236}">
                <a16:creationId xmlns:a16="http://schemas.microsoft.com/office/drawing/2014/main" id="{6457F77A-2211-42E1-A70C-9E54DD064F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9138" y="3367088"/>
            <a:ext cx="37877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標題 1">
            <a:extLst>
              <a:ext uri="{FF2B5EF4-FFF2-40B4-BE49-F238E27FC236}">
                <a16:creationId xmlns:a16="http://schemas.microsoft.com/office/drawing/2014/main" id="{97F5D992-DF2D-44A8-8A92-E29227E3845C}"/>
              </a:ext>
            </a:extLst>
          </p:cNvPr>
          <p:cNvSpPr>
            <a:spLocks noGrp="1"/>
          </p:cNvSpPr>
          <p:nvPr>
            <p:ph type="title"/>
          </p:nvPr>
        </p:nvSpPr>
        <p:spPr/>
        <p:txBody>
          <a:bodyPr/>
          <a:lstStyle/>
          <a:p>
            <a:r>
              <a:rPr lang="en-US" altLang="zh-TW" b="1">
                <a:solidFill>
                  <a:srgbClr val="0000FF"/>
                </a:solidFill>
                <a:latin typeface="Arial" panose="020B0604020202020204" pitchFamily="34" charset="0"/>
                <a:cs typeface="Arial" panose="020B0604020202020204" pitchFamily="34" charset="0"/>
              </a:rPr>
              <a:t>NCC</a:t>
            </a:r>
            <a:r>
              <a:rPr lang="zh-TW" altLang="en-US" b="1">
                <a:solidFill>
                  <a:srgbClr val="0000FF"/>
                </a:solidFill>
                <a:latin typeface="新細明體" panose="02020500000000000000" pitchFamily="18" charset="-120"/>
              </a:rPr>
              <a:t>准基地台入侵校園</a:t>
            </a:r>
            <a:r>
              <a:rPr lang="en-US" altLang="zh-TW" b="1">
                <a:solidFill>
                  <a:srgbClr val="0000FF"/>
                </a:solidFill>
                <a:latin typeface="新細明體" panose="02020500000000000000" pitchFamily="18" charset="-120"/>
              </a:rPr>
              <a:t>?</a:t>
            </a:r>
            <a:r>
              <a:rPr lang="en-US" altLang="zh-TW"/>
              <a:t> </a:t>
            </a:r>
            <a:r>
              <a:rPr lang="en-US" altLang="zh-TW" sz="1200" b="1"/>
              <a:t>2007-4-5</a:t>
            </a:r>
            <a:endParaRPr lang="zh-TW" altLang="en-US"/>
          </a:p>
        </p:txBody>
      </p:sp>
      <p:sp>
        <p:nvSpPr>
          <p:cNvPr id="62467" name="內容版面配置區 2">
            <a:extLst>
              <a:ext uri="{FF2B5EF4-FFF2-40B4-BE49-F238E27FC236}">
                <a16:creationId xmlns:a16="http://schemas.microsoft.com/office/drawing/2014/main" id="{A11CFD84-4F22-48A1-85DA-97033A9E857B}"/>
              </a:ext>
            </a:extLst>
          </p:cNvPr>
          <p:cNvSpPr>
            <a:spLocks noGrp="1"/>
          </p:cNvSpPr>
          <p:nvPr>
            <p:ph idx="1"/>
          </p:nvPr>
        </p:nvSpPr>
        <p:spPr>
          <a:xfrm>
            <a:off x="685800" y="1981200"/>
            <a:ext cx="4246563" cy="4114800"/>
          </a:xfrm>
        </p:spPr>
        <p:txBody>
          <a:bodyPr/>
          <a:lstStyle/>
          <a:p>
            <a:r>
              <a:rPr lang="zh-TW" altLang="en-US" b="1">
                <a:solidFill>
                  <a:srgbClr val="009900"/>
                </a:solidFill>
              </a:rPr>
              <a:t>通傳會要求各公務機關，無正當理由不得拒絕架設基地台</a:t>
            </a:r>
            <a:endParaRPr lang="en-US" altLang="zh-TW" b="1">
              <a:solidFill>
                <a:srgbClr val="009900"/>
              </a:solidFill>
            </a:endParaRPr>
          </a:p>
          <a:p>
            <a:r>
              <a:rPr lang="zh-TW" altLang="en-US" b="1">
                <a:solidFill>
                  <a:srgbClr val="009900"/>
                </a:solidFill>
              </a:rPr>
              <a:t>台中市府示「正當理由」：影響學童健康、沒有必要設置、有人反對</a:t>
            </a:r>
          </a:p>
          <a:p>
            <a:endParaRPr lang="en-US" altLang="zh-TW"/>
          </a:p>
          <a:p>
            <a:endParaRPr lang="zh-TW" altLang="en-US"/>
          </a:p>
        </p:txBody>
      </p:sp>
      <p:pic>
        <p:nvPicPr>
          <p:cNvPr id="62468" name="圖片 3">
            <a:extLst>
              <a:ext uri="{FF2B5EF4-FFF2-40B4-BE49-F238E27FC236}">
                <a16:creationId xmlns:a16="http://schemas.microsoft.com/office/drawing/2014/main" id="{5704F789-D3FC-49C4-B6A0-D5F8809928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9688" y="2149475"/>
            <a:ext cx="33147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圖片 4">
            <a:extLst>
              <a:ext uri="{FF2B5EF4-FFF2-40B4-BE49-F238E27FC236}">
                <a16:creationId xmlns:a16="http://schemas.microsoft.com/office/drawing/2014/main" id="{51829A2A-1206-4729-9360-AE5FD70E02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9688" y="4292600"/>
            <a:ext cx="330517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標題 1">
            <a:extLst>
              <a:ext uri="{FF2B5EF4-FFF2-40B4-BE49-F238E27FC236}">
                <a16:creationId xmlns:a16="http://schemas.microsoft.com/office/drawing/2014/main" id="{7BC01E6F-1D1E-4181-A5FC-0C4FFBC58AF0}"/>
              </a:ext>
            </a:extLst>
          </p:cNvPr>
          <p:cNvSpPr>
            <a:spLocks noGrp="1"/>
          </p:cNvSpPr>
          <p:nvPr>
            <p:ph type="title"/>
          </p:nvPr>
        </p:nvSpPr>
        <p:spPr/>
        <p:txBody>
          <a:bodyPr/>
          <a:lstStyle/>
          <a:p>
            <a:r>
              <a:rPr lang="zh-TW" altLang="en-US" sz="9600" b="1">
                <a:solidFill>
                  <a:srgbClr val="3333FF"/>
                </a:solidFill>
              </a:rPr>
              <a:t>「賣主求榮」</a:t>
            </a:r>
            <a:endParaRPr lang="zh-TW" altLang="en-US" sz="2400" b="1">
              <a:solidFill>
                <a:srgbClr val="3333FF"/>
              </a:solidFill>
            </a:endParaRPr>
          </a:p>
        </p:txBody>
      </p:sp>
      <p:sp>
        <p:nvSpPr>
          <p:cNvPr id="63491" name="內容版面配置區 2">
            <a:extLst>
              <a:ext uri="{FF2B5EF4-FFF2-40B4-BE49-F238E27FC236}">
                <a16:creationId xmlns:a16="http://schemas.microsoft.com/office/drawing/2014/main" id="{49CFC9BE-01AA-4FA1-AAFD-B1DD4A95A4E1}"/>
              </a:ext>
            </a:extLst>
          </p:cNvPr>
          <p:cNvSpPr>
            <a:spLocks noGrp="1"/>
          </p:cNvSpPr>
          <p:nvPr>
            <p:ph idx="1"/>
          </p:nvPr>
        </p:nvSpPr>
        <p:spPr/>
        <p:txBody>
          <a:bodyPr/>
          <a:lstStyle/>
          <a:p>
            <a:r>
              <a:rPr lang="zh-TW" altLang="en-US" b="1">
                <a:solidFill>
                  <a:srgbClr val="009900"/>
                </a:solidFill>
              </a:rPr>
              <a:t>房介業文宣「揭穿基地台偽裝術」</a:t>
            </a:r>
            <a:endParaRPr lang="en-US" altLang="zh-TW" b="1">
              <a:solidFill>
                <a:srgbClr val="009900"/>
              </a:solidFill>
            </a:endParaRPr>
          </a:p>
          <a:p>
            <a:r>
              <a:rPr lang="zh-TW" altLang="en-US" b="1">
                <a:solidFill>
                  <a:srgbClr val="009900"/>
                </a:solidFill>
              </a:rPr>
              <a:t>其力拼售屋時飲水思源 </a:t>
            </a:r>
            <a:r>
              <a:rPr lang="zh-TW" altLang="en-US" sz="1200" b="1"/>
              <a:t>若非基地台之助，他們能方便地拼業績嗎？</a:t>
            </a:r>
          </a:p>
        </p:txBody>
      </p:sp>
      <p:pic>
        <p:nvPicPr>
          <p:cNvPr id="63492" name="圖片 4">
            <a:extLst>
              <a:ext uri="{FF2B5EF4-FFF2-40B4-BE49-F238E27FC236}">
                <a16:creationId xmlns:a16="http://schemas.microsoft.com/office/drawing/2014/main" id="{39FF2E0F-A181-4347-8B47-512A24E806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708400"/>
            <a:ext cx="3546475"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圖片 4">
            <a:extLst>
              <a:ext uri="{FF2B5EF4-FFF2-40B4-BE49-F238E27FC236}">
                <a16:creationId xmlns:a16="http://schemas.microsoft.com/office/drawing/2014/main" id="{3C282BFA-A796-4FAD-A55B-56E14B406E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6050" y="3725863"/>
            <a:ext cx="5008563"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文字方塊 5">
            <a:extLst>
              <a:ext uri="{FF2B5EF4-FFF2-40B4-BE49-F238E27FC236}">
                <a16:creationId xmlns:a16="http://schemas.microsoft.com/office/drawing/2014/main" id="{010B4795-79E3-4F3B-8FA5-3AD6FC264FBE}"/>
              </a:ext>
            </a:extLst>
          </p:cNvPr>
          <p:cNvSpPr txBox="1">
            <a:spLocks noChangeArrowheads="1"/>
          </p:cNvSpPr>
          <p:nvPr/>
        </p:nvSpPr>
        <p:spPr bwMode="auto">
          <a:xfrm>
            <a:off x="7164388" y="5732463"/>
            <a:ext cx="2030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b="1">
                <a:solidFill>
                  <a:srgbClr val="009900"/>
                </a:solidFill>
              </a:rPr>
              <a:t>美化或偽裝？</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a:extLst>
              <a:ext uri="{FF2B5EF4-FFF2-40B4-BE49-F238E27FC236}">
                <a16:creationId xmlns:a16="http://schemas.microsoft.com/office/drawing/2014/main" id="{060D28A5-7EC1-4F92-B6AA-BB3E4F101603}"/>
              </a:ext>
            </a:extLst>
          </p:cNvPr>
          <p:cNvSpPr>
            <a:spLocks noGrp="1"/>
          </p:cNvSpPr>
          <p:nvPr>
            <p:ph type="title"/>
          </p:nvPr>
        </p:nvSpPr>
        <p:spPr/>
        <p:txBody>
          <a:bodyPr/>
          <a:lstStyle/>
          <a:p>
            <a:r>
              <a:rPr lang="zh-TW" altLang="en-US" sz="4800" b="1">
                <a:solidFill>
                  <a:srgbClr val="0000FF"/>
                </a:solidFill>
              </a:rPr>
              <a:t>世界衛生組織屋頂設基地台</a:t>
            </a:r>
            <a:endParaRPr lang="zh-TW" altLang="en-US" sz="4800"/>
          </a:p>
        </p:txBody>
      </p:sp>
      <p:sp>
        <p:nvSpPr>
          <p:cNvPr id="64515" name="內容版面配置區 2">
            <a:extLst>
              <a:ext uri="{FF2B5EF4-FFF2-40B4-BE49-F238E27FC236}">
                <a16:creationId xmlns:a16="http://schemas.microsoft.com/office/drawing/2014/main" id="{3FE72B6F-A49B-4A0D-BB7B-0902F9514039}"/>
              </a:ext>
            </a:extLst>
          </p:cNvPr>
          <p:cNvSpPr>
            <a:spLocks noGrp="1"/>
          </p:cNvSpPr>
          <p:nvPr>
            <p:ph idx="1"/>
          </p:nvPr>
        </p:nvSpPr>
        <p:spPr/>
        <p:txBody>
          <a:bodyPr/>
          <a:lstStyle/>
          <a:p>
            <a:pPr algn="ctr">
              <a:buFontTx/>
              <a:buNone/>
            </a:pPr>
            <a:r>
              <a:rPr lang="zh-TW" altLang="en-US" sz="2400" b="1">
                <a:solidFill>
                  <a:srgbClr val="009900"/>
                </a:solidFill>
              </a:rPr>
              <a:t>中央聯合辦公大樓屋頂基地台：「公務員形同白老鼠」</a:t>
            </a:r>
          </a:p>
        </p:txBody>
      </p:sp>
      <p:pic>
        <p:nvPicPr>
          <p:cNvPr id="64516" name="Picture 2" descr="D:\新版無圖\電磁圖\世衛屋頂有基地台-low.jpg">
            <a:extLst>
              <a:ext uri="{FF2B5EF4-FFF2-40B4-BE49-F238E27FC236}">
                <a16:creationId xmlns:a16="http://schemas.microsoft.com/office/drawing/2014/main" id="{BA1CA3B9-055A-4991-9BEE-4823C4FCD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3143250"/>
            <a:ext cx="38417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C:\Users\Lin\Pictures\111.jpg">
            <a:extLst>
              <a:ext uri="{FF2B5EF4-FFF2-40B4-BE49-F238E27FC236}">
                <a16:creationId xmlns:a16="http://schemas.microsoft.com/office/drawing/2014/main" id="{3B85584D-E1F9-492F-ADF7-E659678DF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3143250"/>
            <a:ext cx="2286000"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739418B-51E6-4548-9F8F-19280BF5D41B}"/>
              </a:ext>
            </a:extLst>
          </p:cNvPr>
          <p:cNvSpPr>
            <a:spLocks noGrp="1" noChangeArrowheads="1"/>
          </p:cNvSpPr>
          <p:nvPr>
            <p:ph type="title"/>
          </p:nvPr>
        </p:nvSpPr>
        <p:spPr>
          <a:xfrm>
            <a:off x="611188" y="620713"/>
            <a:ext cx="7921625" cy="1143000"/>
          </a:xfrm>
        </p:spPr>
        <p:txBody>
          <a:bodyPr/>
          <a:lstStyle/>
          <a:p>
            <a:pPr eaLnBrk="1" hangingPunct="1"/>
            <a:r>
              <a:rPr lang="zh-TW" altLang="en-US" sz="5500" b="1">
                <a:solidFill>
                  <a:srgbClr val="3333FF"/>
                </a:solidFill>
                <a:latin typeface="細明體" panose="02020509000000000000" pitchFamily="49" charset="-120"/>
                <a:ea typeface="細明體" panose="02020509000000000000" pitchFamily="49" charset="-120"/>
              </a:rPr>
              <a:t>呼天不應、叫地不靈</a:t>
            </a:r>
            <a:endParaRPr lang="zh-TW" altLang="en-US" sz="5500" b="1">
              <a:solidFill>
                <a:srgbClr val="3333FF"/>
              </a:solidFill>
            </a:endParaRPr>
          </a:p>
        </p:txBody>
      </p:sp>
      <p:sp>
        <p:nvSpPr>
          <p:cNvPr id="65539" name="Rectangle 3">
            <a:extLst>
              <a:ext uri="{FF2B5EF4-FFF2-40B4-BE49-F238E27FC236}">
                <a16:creationId xmlns:a16="http://schemas.microsoft.com/office/drawing/2014/main" id="{B486DDC6-03BD-4836-9AE3-A4B4C20271B7}"/>
              </a:ext>
            </a:extLst>
          </p:cNvPr>
          <p:cNvSpPr>
            <a:spLocks noGrp="1" noChangeArrowheads="1"/>
          </p:cNvSpPr>
          <p:nvPr>
            <p:ph type="body" idx="1"/>
          </p:nvPr>
        </p:nvSpPr>
        <p:spPr>
          <a:xfrm>
            <a:off x="685800" y="1981200"/>
            <a:ext cx="7918450" cy="4114800"/>
          </a:xfrm>
        </p:spPr>
        <p:txBody>
          <a:bodyPr/>
          <a:lstStyle/>
          <a:p>
            <a:pPr eaLnBrk="1" hangingPunct="1"/>
            <a:r>
              <a:rPr lang="zh-TW" altLang="en-US" sz="4000" b="1">
                <a:solidFill>
                  <a:srgbClr val="00B050"/>
                </a:solidFill>
              </a:rPr>
              <a:t>彭婉如 </a:t>
            </a:r>
            <a:r>
              <a:rPr lang="en-US" altLang="zh-TW" sz="2000" b="1">
                <a:solidFill>
                  <a:srgbClr val="00B050"/>
                </a:solidFill>
              </a:rPr>
              <a:t>1996-11-30</a:t>
            </a:r>
            <a:r>
              <a:rPr lang="zh-TW" altLang="en-US" sz="2000" b="1">
                <a:solidFill>
                  <a:srgbClr val="00B050"/>
                </a:solidFill>
              </a:rPr>
              <a:t>（拆台 雖不殺伯仁，伯仁由我而死）</a:t>
            </a:r>
          </a:p>
          <a:p>
            <a:pPr eaLnBrk="1" hangingPunct="1"/>
            <a:r>
              <a:rPr lang="zh-TW" altLang="en-US" sz="4000" b="1">
                <a:solidFill>
                  <a:srgbClr val="00B050"/>
                </a:solidFill>
              </a:rPr>
              <a:t>莫拉克土石流埋</a:t>
            </a:r>
            <a:r>
              <a:rPr lang="en-US" altLang="zh-TW" sz="4000" b="1">
                <a:solidFill>
                  <a:srgbClr val="00B050"/>
                </a:solidFill>
              </a:rPr>
              <a:t>5</a:t>
            </a:r>
            <a:r>
              <a:rPr lang="zh-TW" altLang="en-US" sz="4000" b="1">
                <a:solidFill>
                  <a:srgbClr val="00B050"/>
                </a:solidFill>
              </a:rPr>
              <a:t>百村民 </a:t>
            </a:r>
            <a:r>
              <a:rPr lang="en-US" altLang="zh-TW" sz="2000" b="1">
                <a:solidFill>
                  <a:srgbClr val="00B050"/>
                </a:solidFill>
              </a:rPr>
              <a:t>2009-8-9</a:t>
            </a:r>
            <a:endParaRPr lang="zh-TW" altLang="en-US" sz="2000" b="1">
              <a:solidFill>
                <a:srgbClr val="00B050"/>
              </a:solidFill>
            </a:endParaRPr>
          </a:p>
        </p:txBody>
      </p:sp>
      <p:pic>
        <p:nvPicPr>
          <p:cNvPr id="65540" name="Picture 6">
            <a:extLst>
              <a:ext uri="{FF2B5EF4-FFF2-40B4-BE49-F238E27FC236}">
                <a16:creationId xmlns:a16="http://schemas.microsoft.com/office/drawing/2014/main" id="{A438D861-E80D-4B26-B8DD-99ED75658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584575"/>
            <a:ext cx="16573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圖片 3">
            <a:extLst>
              <a:ext uri="{FF2B5EF4-FFF2-40B4-BE49-F238E27FC236}">
                <a16:creationId xmlns:a16="http://schemas.microsoft.com/office/drawing/2014/main" id="{FE563132-5E7A-4EFF-A8B6-1E2BA03D7B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5663" y="3584575"/>
            <a:ext cx="4659312"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a:extLst>
              <a:ext uri="{FF2B5EF4-FFF2-40B4-BE49-F238E27FC236}">
                <a16:creationId xmlns:a16="http://schemas.microsoft.com/office/drawing/2014/main" id="{DE47F0FC-E283-4FA4-8FE0-921E9004F9C1}"/>
              </a:ext>
            </a:extLst>
          </p:cNvPr>
          <p:cNvSpPr>
            <a:spLocks noGrp="1" noChangeArrowheads="1"/>
          </p:cNvSpPr>
          <p:nvPr>
            <p:ph type="title"/>
          </p:nvPr>
        </p:nvSpPr>
        <p:spPr/>
        <p:txBody>
          <a:bodyPr/>
          <a:lstStyle/>
          <a:p>
            <a:pPr algn="l"/>
            <a:r>
              <a:rPr lang="zh-TW" altLang="en-US" sz="4800" b="1">
                <a:solidFill>
                  <a:srgbClr val="3333FF"/>
                </a:solidFill>
              </a:rPr>
              <a:t>高抗災通信平台</a:t>
            </a:r>
            <a:r>
              <a:rPr lang="en-US" altLang="zh-TW" sz="4800" b="1">
                <a:solidFill>
                  <a:srgbClr val="3333FF"/>
                </a:solidFill>
              </a:rPr>
              <a:t>GG</a:t>
            </a:r>
            <a:r>
              <a:rPr lang="zh-TW" altLang="en-US" sz="4800" b="1">
                <a:solidFill>
                  <a:srgbClr val="3333FF"/>
                </a:solidFill>
              </a:rPr>
              <a:t>了</a:t>
            </a:r>
          </a:p>
        </p:txBody>
      </p:sp>
      <p:sp>
        <p:nvSpPr>
          <p:cNvPr id="67587" name="內容版面配置區 2">
            <a:extLst>
              <a:ext uri="{FF2B5EF4-FFF2-40B4-BE49-F238E27FC236}">
                <a16:creationId xmlns:a16="http://schemas.microsoft.com/office/drawing/2014/main" id="{7FE59DC6-7E12-4F07-9FD6-46B535FDFBC4}"/>
              </a:ext>
            </a:extLst>
          </p:cNvPr>
          <p:cNvSpPr>
            <a:spLocks noGrp="1" noChangeArrowheads="1"/>
          </p:cNvSpPr>
          <p:nvPr>
            <p:ph idx="1"/>
          </p:nvPr>
        </p:nvSpPr>
        <p:spPr>
          <a:xfrm>
            <a:off x="685800" y="2133600"/>
            <a:ext cx="3814763" cy="3962400"/>
          </a:xfrm>
        </p:spPr>
        <p:txBody>
          <a:bodyPr/>
          <a:lstStyle/>
          <a:p>
            <a:r>
              <a:rPr lang="zh-TW" altLang="en-US" b="1">
                <a:solidFill>
                  <a:srgbClr val="00B050"/>
                </a:solidFill>
              </a:rPr>
              <a:t>高雄小林滅村教訓</a:t>
            </a:r>
            <a:endParaRPr lang="en-US" altLang="zh-TW" b="1">
              <a:solidFill>
                <a:srgbClr val="00B050"/>
              </a:solidFill>
            </a:endParaRPr>
          </a:p>
          <a:p>
            <a:r>
              <a:rPr lang="zh-TW" altLang="en-US" b="1">
                <a:solidFill>
                  <a:srgbClr val="00B050"/>
                </a:solidFill>
              </a:rPr>
              <a:t>高抗通信平台</a:t>
            </a:r>
            <a:br>
              <a:rPr lang="zh-TW" altLang="en-US" b="1">
                <a:solidFill>
                  <a:srgbClr val="00B050"/>
                </a:solidFill>
              </a:rPr>
            </a:br>
            <a:r>
              <a:rPr lang="zh-TW" altLang="en-US" b="1">
                <a:solidFill>
                  <a:srgbClr val="00B050"/>
                </a:solidFill>
              </a:rPr>
              <a:t>屏縣長一定要建</a:t>
            </a:r>
            <a:endParaRPr lang="en-US" altLang="zh-TW" b="1">
              <a:solidFill>
                <a:srgbClr val="00B050"/>
              </a:solidFill>
            </a:endParaRPr>
          </a:p>
          <a:p>
            <a:r>
              <a:rPr lang="zh-TW" altLang="en-US" sz="1600" b="1">
                <a:solidFill>
                  <a:srgbClr val="00B050"/>
                </a:solidFill>
              </a:rPr>
              <a:t>兩千萬元</a:t>
            </a:r>
            <a:r>
              <a:rPr lang="zh-TW" altLang="en-US" b="1">
                <a:solidFill>
                  <a:srgbClr val="00B050"/>
                </a:solidFill>
              </a:rPr>
              <a:t>具備援機制通訊平台</a:t>
            </a:r>
            <a:r>
              <a:rPr lang="zh-TW" altLang="en-US" sz="2000" b="1"/>
              <a:t>屏東林邊</a:t>
            </a:r>
            <a:r>
              <a:rPr lang="en-US" altLang="zh-TW" sz="2000" b="1"/>
              <a:t>102-3-30</a:t>
            </a:r>
          </a:p>
          <a:p>
            <a:r>
              <a:rPr lang="zh-TW" altLang="en-US" b="1">
                <a:solidFill>
                  <a:srgbClr val="00B050"/>
                </a:solidFill>
              </a:rPr>
              <a:t>受抗拆除</a:t>
            </a:r>
            <a:r>
              <a:rPr lang="en-US" altLang="zh-TW" sz="2000" b="1"/>
              <a:t>2017-08-30</a:t>
            </a:r>
          </a:p>
        </p:txBody>
      </p:sp>
      <p:pic>
        <p:nvPicPr>
          <p:cNvPr id="67588" name="圖片 3">
            <a:extLst>
              <a:ext uri="{FF2B5EF4-FFF2-40B4-BE49-F238E27FC236}">
                <a16:creationId xmlns:a16="http://schemas.microsoft.com/office/drawing/2014/main" id="{1897A581-AB60-41E9-ABFF-90DB0B1F90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2935288"/>
            <a:ext cx="16351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圖片 4">
            <a:extLst>
              <a:ext uri="{FF2B5EF4-FFF2-40B4-BE49-F238E27FC236}">
                <a16:creationId xmlns:a16="http://schemas.microsoft.com/office/drawing/2014/main" id="{FC3F7793-71C6-44C4-B7E8-9CBF9BA536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3863" y="2935288"/>
            <a:ext cx="1830387"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圖片 5">
            <a:extLst>
              <a:ext uri="{FF2B5EF4-FFF2-40B4-BE49-F238E27FC236}">
                <a16:creationId xmlns:a16="http://schemas.microsoft.com/office/drawing/2014/main" id="{5DF32811-15B3-4261-B206-6D1DC32475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3863" y="1306513"/>
            <a:ext cx="1830387"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DF26AF73-950D-4F8D-A171-753B1A459D54}"/>
              </a:ext>
            </a:extLst>
          </p:cNvPr>
          <p:cNvSpPr>
            <a:spLocks noGrp="1" noChangeArrowheads="1"/>
          </p:cNvSpPr>
          <p:nvPr>
            <p:ph type="title"/>
          </p:nvPr>
        </p:nvSpPr>
        <p:spPr/>
        <p:txBody>
          <a:bodyPr/>
          <a:lstStyle/>
          <a:p>
            <a:pPr eaLnBrk="1" hangingPunct="1"/>
            <a:r>
              <a:rPr lang="zh-TW" altLang="en-US" sz="4800" b="1">
                <a:solidFill>
                  <a:srgbClr val="3333FF"/>
                </a:solidFill>
                <a:cs typeface="Times New Roman" panose="02020603050405020304" pitchFamily="18" charset="0"/>
              </a:rPr>
              <a:t>肇因於不</a:t>
            </a:r>
            <a:r>
              <a:rPr lang="zh-TW" altLang="en-US" sz="9600" b="1">
                <a:solidFill>
                  <a:srgbClr val="3333FF"/>
                </a:solidFill>
                <a:cs typeface="Times New Roman" panose="02020603050405020304" pitchFamily="18" charset="0"/>
              </a:rPr>
              <a:t>尊重專業</a:t>
            </a:r>
            <a:r>
              <a:rPr lang="zh-TW" altLang="en-US" sz="9600" b="1">
                <a:solidFill>
                  <a:srgbClr val="C00000"/>
                </a:solidFill>
                <a:cs typeface="Times New Roman" panose="02020603050405020304" pitchFamily="18" charset="0"/>
              </a:rPr>
              <a:t> </a:t>
            </a:r>
          </a:p>
        </p:txBody>
      </p:sp>
      <p:sp>
        <p:nvSpPr>
          <p:cNvPr id="68611" name="Rectangle 3">
            <a:extLst>
              <a:ext uri="{FF2B5EF4-FFF2-40B4-BE49-F238E27FC236}">
                <a16:creationId xmlns:a16="http://schemas.microsoft.com/office/drawing/2014/main" id="{5762622A-513E-4365-AB42-FC3F5B907CDF}"/>
              </a:ext>
            </a:extLst>
          </p:cNvPr>
          <p:cNvSpPr>
            <a:spLocks noGrp="1" noChangeArrowheads="1"/>
          </p:cNvSpPr>
          <p:nvPr>
            <p:ph type="body" idx="1"/>
          </p:nvPr>
        </p:nvSpPr>
        <p:spPr/>
        <p:txBody>
          <a:bodyPr/>
          <a:lstStyle/>
          <a:p>
            <a:pPr eaLnBrk="1" hangingPunct="1"/>
            <a:r>
              <a:rPr lang="zh-TW" altLang="en-US" sz="3600" b="1">
                <a:solidFill>
                  <a:srgbClr val="00B050"/>
                </a:solidFill>
                <a:latin typeface="新細明體" panose="02020500000000000000" pitchFamily="18" charset="-120"/>
              </a:rPr>
              <a:t>心臟病患：問路人？問醫生？</a:t>
            </a:r>
            <a:endParaRPr lang="en-US" altLang="zh-TW" sz="3600" b="1">
              <a:solidFill>
                <a:srgbClr val="00B050"/>
              </a:solidFill>
              <a:latin typeface="新細明體" panose="02020500000000000000" pitchFamily="18" charset="-120"/>
            </a:endParaRPr>
          </a:p>
          <a:p>
            <a:pPr eaLnBrk="1" hangingPunct="1"/>
            <a:r>
              <a:rPr lang="zh-TW" altLang="en-US" sz="3600" b="1">
                <a:solidFill>
                  <a:srgbClr val="00B050"/>
                </a:solidFill>
                <a:latin typeface="新細明體" panose="02020500000000000000" pitchFamily="18" charset="-120"/>
              </a:rPr>
              <a:t>媒體「隨意」引述外電 </a:t>
            </a:r>
            <a:r>
              <a:rPr lang="zh-TW" altLang="en-US" sz="1400" b="1">
                <a:solidFill>
                  <a:srgbClr val="00B050"/>
                </a:solidFill>
                <a:latin typeface="新細明體" panose="02020500000000000000" pitchFamily="18" charset="-120"/>
              </a:rPr>
              <a:t>民眾從一般媒體學習科學</a:t>
            </a:r>
          </a:p>
          <a:p>
            <a:pPr eaLnBrk="1" hangingPunct="1"/>
            <a:r>
              <a:rPr lang="zh-TW" altLang="en-US" sz="2800" b="1">
                <a:solidFill>
                  <a:srgbClr val="00B050"/>
                </a:solidFill>
                <a:latin typeface="新細明體" panose="02020500000000000000" pitchFamily="18" charset="-120"/>
              </a:rPr>
              <a:t>非專業科學家、官員說「</a:t>
            </a:r>
            <a:r>
              <a:rPr lang="zh-TW" altLang="en-US" sz="1800" b="1">
                <a:solidFill>
                  <a:srgbClr val="00B050"/>
                </a:solidFill>
                <a:latin typeface="新細明體" panose="02020500000000000000" pitchFamily="18" charset="-120"/>
              </a:rPr>
              <a:t>無定論」</a:t>
            </a:r>
          </a:p>
        </p:txBody>
      </p:sp>
      <p:pic>
        <p:nvPicPr>
          <p:cNvPr id="68612" name="圖片 1">
            <a:extLst>
              <a:ext uri="{FF2B5EF4-FFF2-40B4-BE49-F238E27FC236}">
                <a16:creationId xmlns:a16="http://schemas.microsoft.com/office/drawing/2014/main" id="{113DEC43-846D-4133-81C3-3643867AC9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086225"/>
            <a:ext cx="46767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a:extLst>
              <a:ext uri="{FF2B5EF4-FFF2-40B4-BE49-F238E27FC236}">
                <a16:creationId xmlns:a16="http://schemas.microsoft.com/office/drawing/2014/main" id="{6B9E0B65-8360-4923-9910-76222295FCE2}"/>
              </a:ext>
            </a:extLst>
          </p:cNvPr>
          <p:cNvSpPr>
            <a:spLocks noGrp="1" noChangeArrowheads="1"/>
          </p:cNvSpPr>
          <p:nvPr>
            <p:ph type="body" idx="1"/>
          </p:nvPr>
        </p:nvSpPr>
        <p:spPr>
          <a:xfrm>
            <a:off x="250825" y="2593975"/>
            <a:ext cx="3457575" cy="3502025"/>
          </a:xfrm>
        </p:spPr>
        <p:txBody>
          <a:bodyPr/>
          <a:lstStyle/>
          <a:p>
            <a:pPr eaLnBrk="1" hangingPunct="1"/>
            <a:r>
              <a:rPr lang="zh-TW" altLang="en-US" sz="4400" b="1">
                <a:solidFill>
                  <a:srgbClr val="00B050"/>
                </a:solidFill>
                <a:latin typeface="新細明體" panose="02020500000000000000" pitchFamily="18" charset="-120"/>
              </a:rPr>
              <a:t>平衡觀點</a:t>
            </a:r>
            <a:endParaRPr lang="en-US" altLang="zh-TW" sz="4400" b="1">
              <a:solidFill>
                <a:srgbClr val="00B050"/>
              </a:solidFill>
              <a:latin typeface="新細明體" panose="02020500000000000000" pitchFamily="18" charset="-120"/>
            </a:endParaRPr>
          </a:p>
          <a:p>
            <a:pPr eaLnBrk="1" hangingPunct="1">
              <a:buFontTx/>
              <a:buNone/>
            </a:pPr>
            <a:r>
              <a:rPr lang="zh-TW" altLang="en-US" sz="2800" b="1">
                <a:solidFill>
                  <a:srgbClr val="00B050"/>
                </a:solidFill>
                <a:latin typeface="新細明體" panose="02020500000000000000" pitchFamily="18" charset="-120"/>
              </a:rPr>
              <a:t>       台大</a:t>
            </a:r>
            <a:r>
              <a:rPr lang="en-US" altLang="zh-TW" sz="2800" b="1">
                <a:solidFill>
                  <a:srgbClr val="00B050"/>
                </a:solidFill>
              </a:rPr>
              <a:t>2007</a:t>
            </a:r>
          </a:p>
          <a:p>
            <a:pPr eaLnBrk="1" hangingPunct="1">
              <a:buFontTx/>
              <a:buNone/>
            </a:pPr>
            <a:r>
              <a:rPr lang="zh-TW" altLang="en-US" sz="2800" b="1">
                <a:solidFill>
                  <a:srgbClr val="00B050"/>
                </a:solidFill>
              </a:rPr>
              <a:t>       水是</a:t>
            </a:r>
            <a:r>
              <a:rPr lang="en-US" altLang="zh-TW" sz="2800" b="1">
                <a:solidFill>
                  <a:srgbClr val="00B050"/>
                </a:solidFill>
              </a:rPr>
              <a:t>H</a:t>
            </a:r>
            <a:r>
              <a:rPr lang="en-US" altLang="zh-TW" sz="2000" b="1">
                <a:solidFill>
                  <a:srgbClr val="00B050"/>
                </a:solidFill>
              </a:rPr>
              <a:t>2</a:t>
            </a:r>
            <a:r>
              <a:rPr lang="en-US" altLang="zh-TW" sz="2800" b="1">
                <a:solidFill>
                  <a:srgbClr val="00B050"/>
                </a:solidFill>
              </a:rPr>
              <a:t>O</a:t>
            </a:r>
            <a:r>
              <a:rPr lang="zh-TW" altLang="en-US" sz="2800" b="1">
                <a:solidFill>
                  <a:srgbClr val="00B050"/>
                </a:solidFill>
              </a:rPr>
              <a:t>？</a:t>
            </a:r>
            <a:r>
              <a:rPr lang="en-US" altLang="zh-TW" sz="2800" b="1">
                <a:solidFill>
                  <a:srgbClr val="00B050"/>
                </a:solidFill>
              </a:rPr>
              <a:t>H</a:t>
            </a:r>
            <a:r>
              <a:rPr lang="en-US" altLang="zh-TW" sz="1800" b="1">
                <a:solidFill>
                  <a:srgbClr val="00B050"/>
                </a:solidFill>
              </a:rPr>
              <a:t>3</a:t>
            </a:r>
            <a:r>
              <a:rPr lang="en-US" altLang="zh-TW" sz="2800" b="1">
                <a:solidFill>
                  <a:srgbClr val="00B050"/>
                </a:solidFill>
              </a:rPr>
              <a:t>O</a:t>
            </a:r>
            <a:r>
              <a:rPr lang="zh-TW" altLang="en-US" sz="2800" b="1">
                <a:solidFill>
                  <a:srgbClr val="00B050"/>
                </a:solidFill>
              </a:rPr>
              <a:t>？</a:t>
            </a:r>
            <a:endParaRPr lang="en-US" altLang="zh-TW" sz="2800" b="1">
              <a:solidFill>
                <a:srgbClr val="00B050"/>
              </a:solidFill>
            </a:endParaRPr>
          </a:p>
          <a:p>
            <a:pPr eaLnBrk="1" hangingPunct="1">
              <a:buFontTx/>
              <a:buNone/>
            </a:pPr>
            <a:r>
              <a:rPr lang="zh-TW" altLang="en-US" sz="2800" b="1">
                <a:solidFill>
                  <a:srgbClr val="00B050"/>
                </a:solidFill>
              </a:rPr>
              <a:t>       </a:t>
            </a:r>
            <a:endParaRPr lang="en-US" altLang="zh-TW" sz="2800" b="1">
              <a:solidFill>
                <a:srgbClr val="00B050"/>
              </a:solidFill>
            </a:endParaRPr>
          </a:p>
          <a:p>
            <a:pPr eaLnBrk="1" hangingPunct="1">
              <a:buFontTx/>
              <a:buNone/>
            </a:pPr>
            <a:r>
              <a:rPr lang="zh-TW" altLang="en-US" sz="2800" b="1">
                <a:solidFill>
                  <a:srgbClr val="00B050"/>
                </a:solidFill>
              </a:rPr>
              <a:t>        </a:t>
            </a:r>
            <a:r>
              <a:rPr lang="zh-TW" altLang="en-US" sz="2400" b="1"/>
              <a:t>學術仿效媒體作法</a:t>
            </a:r>
          </a:p>
        </p:txBody>
      </p:sp>
      <p:graphicFrame>
        <p:nvGraphicFramePr>
          <p:cNvPr id="70659" name="Object 1024">
            <a:extLst>
              <a:ext uri="{FF2B5EF4-FFF2-40B4-BE49-F238E27FC236}">
                <a16:creationId xmlns:a16="http://schemas.microsoft.com/office/drawing/2014/main" id="{DB0582EA-ADFF-4C5E-9399-72213C354D75}"/>
              </a:ext>
            </a:extLst>
          </p:cNvPr>
          <p:cNvGraphicFramePr>
            <a:graphicFrameLocks noChangeAspect="1"/>
          </p:cNvGraphicFramePr>
          <p:nvPr/>
        </p:nvGraphicFramePr>
        <p:xfrm>
          <a:off x="3200400" y="2514600"/>
          <a:ext cx="2743200" cy="1828800"/>
        </p:xfrm>
        <a:graphic>
          <a:graphicData uri="http://schemas.openxmlformats.org/presentationml/2006/ole">
            <mc:AlternateContent xmlns:mc="http://schemas.openxmlformats.org/markup-compatibility/2006">
              <mc:Choice xmlns:v="urn:schemas-microsoft-com:vml" Requires="v">
                <p:oleObj spid="_x0000_s70666" name="圖片" r:id="rId4" imgW="2743200" imgH="1828800" progId="Word.Picture.8">
                  <p:embed/>
                </p:oleObj>
              </mc:Choice>
              <mc:Fallback>
                <p:oleObj name="圖片" r:id="rId4" imgW="2743200" imgH="1828800" progId="Word.Picture.8">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514600"/>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0" name="文字方塊 8">
            <a:extLst>
              <a:ext uri="{FF2B5EF4-FFF2-40B4-BE49-F238E27FC236}">
                <a16:creationId xmlns:a16="http://schemas.microsoft.com/office/drawing/2014/main" id="{42CA3639-D5A2-4FD6-8257-1855CEB6DC09}"/>
              </a:ext>
            </a:extLst>
          </p:cNvPr>
          <p:cNvSpPr txBox="1">
            <a:spLocks noChangeArrowheads="1"/>
          </p:cNvSpPr>
          <p:nvPr/>
        </p:nvSpPr>
        <p:spPr bwMode="auto">
          <a:xfrm>
            <a:off x="755650" y="476250"/>
            <a:ext cx="77771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FontTx/>
              <a:buNone/>
            </a:pPr>
            <a:r>
              <a:rPr lang="zh-TW" altLang="en-US" sz="8000" b="1">
                <a:solidFill>
                  <a:srgbClr val="3333FF"/>
                </a:solidFill>
              </a:rPr>
              <a:t>釐清科學的作法</a:t>
            </a:r>
          </a:p>
        </p:txBody>
      </p:sp>
      <p:pic>
        <p:nvPicPr>
          <p:cNvPr id="70661" name="圖片 1">
            <a:extLst>
              <a:ext uri="{FF2B5EF4-FFF2-40B4-BE49-F238E27FC236}">
                <a16:creationId xmlns:a16="http://schemas.microsoft.com/office/drawing/2014/main" id="{9D95609F-9A26-4C47-BBED-93A529AA09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59213" y="2592388"/>
            <a:ext cx="467360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向左箭號 3">
            <a:extLst>
              <a:ext uri="{FF2B5EF4-FFF2-40B4-BE49-F238E27FC236}">
                <a16:creationId xmlns:a16="http://schemas.microsoft.com/office/drawing/2014/main" id="{EF79AF3E-E708-4F30-8038-F6F053A7477E}"/>
              </a:ext>
            </a:extLst>
          </p:cNvPr>
          <p:cNvSpPr/>
          <p:nvPr/>
        </p:nvSpPr>
        <p:spPr>
          <a:xfrm>
            <a:off x="4787900" y="5300663"/>
            <a:ext cx="2016125" cy="1444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 name="向右箭號 4">
            <a:extLst>
              <a:ext uri="{FF2B5EF4-FFF2-40B4-BE49-F238E27FC236}">
                <a16:creationId xmlns:a16="http://schemas.microsoft.com/office/drawing/2014/main" id="{7CD0D3BB-13F3-4F25-9899-46F1B2020F93}"/>
              </a:ext>
            </a:extLst>
          </p:cNvPr>
          <p:cNvSpPr/>
          <p:nvPr/>
        </p:nvSpPr>
        <p:spPr>
          <a:xfrm>
            <a:off x="6804025" y="5589588"/>
            <a:ext cx="1296988" cy="71437"/>
          </a:xfrm>
          <a:prstGeom prst="rightArrow">
            <a:avLst/>
          </a:prstGeom>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0664" name="文字方塊 5">
            <a:extLst>
              <a:ext uri="{FF2B5EF4-FFF2-40B4-BE49-F238E27FC236}">
                <a16:creationId xmlns:a16="http://schemas.microsoft.com/office/drawing/2014/main" id="{BCBA3C48-4CAA-48B8-AB0B-C7A69267B97B}"/>
              </a:ext>
            </a:extLst>
          </p:cNvPr>
          <p:cNvSpPr txBox="1">
            <a:spLocks noChangeArrowheads="1"/>
          </p:cNvSpPr>
          <p:nvPr/>
        </p:nvSpPr>
        <p:spPr bwMode="auto">
          <a:xfrm>
            <a:off x="8101013" y="5445125"/>
            <a:ext cx="43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b="1">
                <a:solidFill>
                  <a:srgbClr val="FF00FF"/>
                </a:solidFill>
              </a:rPr>
              <a:t>反</a:t>
            </a:r>
          </a:p>
        </p:txBody>
      </p:sp>
      <p:sp>
        <p:nvSpPr>
          <p:cNvPr id="70665" name="文字方塊 6">
            <a:extLst>
              <a:ext uri="{FF2B5EF4-FFF2-40B4-BE49-F238E27FC236}">
                <a16:creationId xmlns:a16="http://schemas.microsoft.com/office/drawing/2014/main" id="{46BBE286-1E2C-4F4C-8DDC-26B676E66C42}"/>
              </a:ext>
            </a:extLst>
          </p:cNvPr>
          <p:cNvSpPr txBox="1">
            <a:spLocks noChangeArrowheads="1"/>
          </p:cNvSpPr>
          <p:nvPr/>
        </p:nvSpPr>
        <p:spPr bwMode="auto">
          <a:xfrm>
            <a:off x="4427538" y="5057775"/>
            <a:ext cx="576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b="1">
                <a:solidFill>
                  <a:srgbClr val="009900"/>
                </a:solidFill>
              </a:rPr>
              <a:t>贊</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a:extLst>
              <a:ext uri="{FF2B5EF4-FFF2-40B4-BE49-F238E27FC236}">
                <a16:creationId xmlns:a16="http://schemas.microsoft.com/office/drawing/2014/main" id="{10047058-8EAA-435E-8A13-20B2AC9CA475}"/>
              </a:ext>
            </a:extLst>
          </p:cNvPr>
          <p:cNvSpPr>
            <a:spLocks noGrp="1"/>
          </p:cNvSpPr>
          <p:nvPr>
            <p:ph type="title"/>
          </p:nvPr>
        </p:nvSpPr>
        <p:spPr/>
        <p:txBody>
          <a:bodyPr/>
          <a:lstStyle/>
          <a:p>
            <a:r>
              <a:rPr lang="zh-TW" altLang="en-US" sz="8000" b="1">
                <a:solidFill>
                  <a:srgbClr val="3333FF"/>
                </a:solidFill>
              </a:rPr>
              <a:t>名人的魅影威力</a:t>
            </a:r>
            <a:endParaRPr lang="zh-TW" altLang="en-US" sz="8000" b="1">
              <a:solidFill>
                <a:schemeClr val="tx1"/>
              </a:solidFill>
            </a:endParaRPr>
          </a:p>
        </p:txBody>
      </p:sp>
      <p:sp>
        <p:nvSpPr>
          <p:cNvPr id="8195" name="內容版面配置區 2">
            <a:extLst>
              <a:ext uri="{FF2B5EF4-FFF2-40B4-BE49-F238E27FC236}">
                <a16:creationId xmlns:a16="http://schemas.microsoft.com/office/drawing/2014/main" id="{4B96F42D-DAE0-4551-B05A-F56A26A12202}"/>
              </a:ext>
            </a:extLst>
          </p:cNvPr>
          <p:cNvSpPr>
            <a:spLocks noGrp="1"/>
          </p:cNvSpPr>
          <p:nvPr>
            <p:ph idx="1"/>
          </p:nvPr>
        </p:nvSpPr>
        <p:spPr/>
        <p:txBody>
          <a:bodyPr/>
          <a:lstStyle/>
          <a:p>
            <a:r>
              <a:rPr lang="en-US" altLang="zh-TW" sz="3600" b="1">
                <a:solidFill>
                  <a:srgbClr val="009900"/>
                </a:solidFill>
              </a:rPr>
              <a:t>2013/8/8  </a:t>
            </a:r>
            <a:r>
              <a:rPr lang="zh-TW" altLang="en-US" sz="3600" b="1">
                <a:solidFill>
                  <a:srgbClr val="009900"/>
                </a:solidFill>
              </a:rPr>
              <a:t>給</a:t>
            </a:r>
            <a:r>
              <a:rPr lang="zh-TW" altLang="zh-TW" sz="3600" b="1">
                <a:solidFill>
                  <a:srgbClr val="009900"/>
                </a:solidFill>
              </a:rPr>
              <a:t>王暉老師</a:t>
            </a:r>
            <a:r>
              <a:rPr lang="zh-TW" altLang="en-US" sz="3600" b="1">
                <a:solidFill>
                  <a:srgbClr val="009900"/>
                </a:solidFill>
              </a:rPr>
              <a:t>信：「</a:t>
            </a:r>
            <a:r>
              <a:rPr lang="zh-TW" altLang="zh-TW" sz="3600" b="1">
                <a:solidFill>
                  <a:srgbClr val="009900"/>
                </a:solidFill>
              </a:rPr>
              <a:t>…</a:t>
            </a:r>
            <a:r>
              <a:rPr lang="zh-TW" altLang="en-US" sz="3600" b="1">
                <a:solidFill>
                  <a:srgbClr val="009900"/>
                </a:solidFill>
              </a:rPr>
              <a:t>有人</a:t>
            </a:r>
            <a:r>
              <a:rPr lang="zh-TW" altLang="zh-TW" sz="3600" b="1">
                <a:solidFill>
                  <a:srgbClr val="009900"/>
                </a:solidFill>
              </a:rPr>
              <a:t>使用電磁波來傷害他的頭腦…電磁波可能會引起血癌…</a:t>
            </a:r>
            <a:r>
              <a:rPr lang="zh-TW" altLang="en-US" sz="3600" b="1">
                <a:solidFill>
                  <a:srgbClr val="009900"/>
                </a:solidFill>
              </a:rPr>
              <a:t>」</a:t>
            </a:r>
            <a:r>
              <a:rPr lang="en-US" altLang="zh-TW" sz="3600" b="1">
                <a:solidFill>
                  <a:srgbClr val="009900"/>
                </a:solidFill>
              </a:rPr>
              <a:t>     </a:t>
            </a:r>
            <a:r>
              <a:rPr lang="en-US" altLang="zh-TW" sz="2000" b="1"/>
              <a:t>------ </a:t>
            </a:r>
            <a:r>
              <a:rPr lang="zh-TW" altLang="zh-TW" sz="2000" b="1"/>
              <a:t>學生趙</a:t>
            </a:r>
            <a:endParaRPr lang="en-US" altLang="zh-TW" sz="2000" b="1"/>
          </a:p>
          <a:p>
            <a:r>
              <a:rPr lang="zh-TW" altLang="en-US" sz="2400" b="1">
                <a:solidFill>
                  <a:srgbClr val="00CC00"/>
                </a:solidFill>
              </a:rPr>
              <a:t>台大公衛 林瑞雄 </a:t>
            </a:r>
            <a:endParaRPr lang="en-US" altLang="zh-TW" sz="2400" b="1">
              <a:solidFill>
                <a:srgbClr val="00CC00"/>
              </a:solidFill>
            </a:endParaRPr>
          </a:p>
        </p:txBody>
      </p:sp>
      <p:pic>
        <p:nvPicPr>
          <p:cNvPr id="8196" name="圖片 1">
            <a:extLst>
              <a:ext uri="{FF2B5EF4-FFF2-40B4-BE49-F238E27FC236}">
                <a16:creationId xmlns:a16="http://schemas.microsoft.com/office/drawing/2014/main" id="{40BE11AA-2F0B-49E9-B397-0A85B23D6C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3789363"/>
            <a:ext cx="345598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標題 1">
            <a:extLst>
              <a:ext uri="{FF2B5EF4-FFF2-40B4-BE49-F238E27FC236}">
                <a16:creationId xmlns:a16="http://schemas.microsoft.com/office/drawing/2014/main" id="{8F95061F-FAAB-4C22-856F-8F47F457D31E}"/>
              </a:ext>
            </a:extLst>
          </p:cNvPr>
          <p:cNvSpPr>
            <a:spLocks noGrp="1"/>
          </p:cNvSpPr>
          <p:nvPr>
            <p:ph type="title"/>
          </p:nvPr>
        </p:nvSpPr>
        <p:spPr/>
        <p:txBody>
          <a:bodyPr/>
          <a:lstStyle/>
          <a:p>
            <a:pPr algn="r"/>
            <a:r>
              <a:rPr lang="zh-TW" altLang="en-US" sz="3600" b="1">
                <a:solidFill>
                  <a:srgbClr val="0000FF"/>
                </a:solidFill>
              </a:rPr>
              <a:t>媒體</a:t>
            </a:r>
            <a:r>
              <a:rPr lang="en-US" altLang="zh-TW" sz="2400"/>
              <a:t>990517</a:t>
            </a:r>
            <a:endParaRPr lang="zh-TW" altLang="en-US" sz="2400"/>
          </a:p>
        </p:txBody>
      </p:sp>
      <p:pic>
        <p:nvPicPr>
          <p:cNvPr id="72707" name="內容版面配置區 4" descr="0517-3.jpg">
            <a:extLst>
              <a:ext uri="{FF2B5EF4-FFF2-40B4-BE49-F238E27FC236}">
                <a16:creationId xmlns:a16="http://schemas.microsoft.com/office/drawing/2014/main" id="{AAC3C5A0-0EC2-4BBE-B4F0-D355BF7D4F0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928938" y="357188"/>
            <a:ext cx="3519487" cy="6076950"/>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標題 1">
            <a:extLst>
              <a:ext uri="{FF2B5EF4-FFF2-40B4-BE49-F238E27FC236}">
                <a16:creationId xmlns:a16="http://schemas.microsoft.com/office/drawing/2014/main" id="{CA85371B-340B-4634-82C6-EFBA1FAA3898}"/>
              </a:ext>
            </a:extLst>
          </p:cNvPr>
          <p:cNvSpPr>
            <a:spLocks noGrp="1"/>
          </p:cNvSpPr>
          <p:nvPr>
            <p:ph type="title"/>
          </p:nvPr>
        </p:nvSpPr>
        <p:spPr/>
        <p:txBody>
          <a:bodyPr/>
          <a:lstStyle/>
          <a:p>
            <a:r>
              <a:rPr lang="zh-TW" altLang="en-US" sz="8800" b="1">
                <a:solidFill>
                  <a:srgbClr val="0000FF"/>
                </a:solidFill>
              </a:rPr>
              <a:t>實際上</a:t>
            </a:r>
          </a:p>
        </p:txBody>
      </p:sp>
      <p:sp>
        <p:nvSpPr>
          <p:cNvPr id="73731" name="內容版面配置區 2">
            <a:extLst>
              <a:ext uri="{FF2B5EF4-FFF2-40B4-BE49-F238E27FC236}">
                <a16:creationId xmlns:a16="http://schemas.microsoft.com/office/drawing/2014/main" id="{AD692572-A946-474B-BAEF-D5F4F40B6A10}"/>
              </a:ext>
            </a:extLst>
          </p:cNvPr>
          <p:cNvSpPr>
            <a:spLocks noGrp="1"/>
          </p:cNvSpPr>
          <p:nvPr>
            <p:ph idx="1"/>
          </p:nvPr>
        </p:nvSpPr>
        <p:spPr>
          <a:xfrm>
            <a:off x="684213" y="2133600"/>
            <a:ext cx="7772400" cy="4114800"/>
          </a:xfrm>
        </p:spPr>
        <p:txBody>
          <a:bodyPr/>
          <a:lstStyle/>
          <a:p>
            <a:r>
              <a:rPr lang="zh-TW" altLang="zh-TW" b="1">
                <a:solidFill>
                  <a:srgbClr val="009900"/>
                </a:solidFill>
              </a:rPr>
              <a:t>沒有發現使用手機會增加罹患神經膠質瘤或腦膜瘤的風險。</a:t>
            </a:r>
            <a:r>
              <a:rPr lang="zh-TW" altLang="zh-TW" sz="1400"/>
              <a:t>國際癌症研究署</a:t>
            </a:r>
            <a:endParaRPr lang="en-US" altLang="zh-TW" sz="1400"/>
          </a:p>
          <a:p>
            <a:r>
              <a:rPr lang="zh-TW" altLang="zh-TW" b="1">
                <a:solidFill>
                  <a:srgbClr val="009900"/>
                </a:solidFill>
              </a:rPr>
              <a:t>不能證明有罹患腦癌上升的風險。</a:t>
            </a:r>
            <a:r>
              <a:rPr lang="en-US" altLang="zh-TW" sz="1400"/>
              <a:t>Wild</a:t>
            </a:r>
            <a:r>
              <a:rPr lang="zh-TW" altLang="zh-TW" sz="1400"/>
              <a:t>主任</a:t>
            </a:r>
            <a:endParaRPr lang="zh-TW" altLang="en-US" sz="1400"/>
          </a:p>
        </p:txBody>
      </p:sp>
      <p:pic>
        <p:nvPicPr>
          <p:cNvPr id="73732" name="Picture 2" descr="C:\Users\Lin\Pictures\IARC-小.jpg">
            <a:extLst>
              <a:ext uri="{FF2B5EF4-FFF2-40B4-BE49-F238E27FC236}">
                <a16:creationId xmlns:a16="http://schemas.microsoft.com/office/drawing/2014/main" id="{8AFABF92-6E7F-48C2-8279-7C4C63AAA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035"/>
          <a:stretch>
            <a:fillRect/>
          </a:stretch>
        </p:blipFill>
        <p:spPr bwMode="auto">
          <a:xfrm>
            <a:off x="6084888" y="4076700"/>
            <a:ext cx="169068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標題 1">
            <a:extLst>
              <a:ext uri="{FF2B5EF4-FFF2-40B4-BE49-F238E27FC236}">
                <a16:creationId xmlns:a16="http://schemas.microsoft.com/office/drawing/2014/main" id="{62F3425C-EEC8-42B4-87C3-E15698099F88}"/>
              </a:ext>
            </a:extLst>
          </p:cNvPr>
          <p:cNvSpPr>
            <a:spLocks noGrp="1" noChangeArrowheads="1"/>
          </p:cNvSpPr>
          <p:nvPr>
            <p:ph type="title"/>
          </p:nvPr>
        </p:nvSpPr>
        <p:spPr>
          <a:xfrm>
            <a:off x="468313" y="620713"/>
            <a:ext cx="8280400" cy="1143000"/>
          </a:xfrm>
        </p:spPr>
        <p:txBody>
          <a:bodyPr/>
          <a:lstStyle/>
          <a:p>
            <a:r>
              <a:rPr lang="zh-TW" altLang="en-US" sz="8800" b="1">
                <a:solidFill>
                  <a:srgbClr val="C00000"/>
                </a:solidFill>
              </a:rPr>
              <a:t>宏觀</a:t>
            </a:r>
            <a:r>
              <a:rPr lang="zh-TW" altLang="en-US" sz="6000" b="1">
                <a:solidFill>
                  <a:srgbClr val="0000FF"/>
                </a:solidFill>
              </a:rPr>
              <a:t>：福祉   風險</a:t>
            </a:r>
            <a:endParaRPr lang="zh-TW" altLang="en-US" sz="6000">
              <a:solidFill>
                <a:srgbClr val="7030A0"/>
              </a:solidFill>
            </a:endParaRPr>
          </a:p>
        </p:txBody>
      </p:sp>
      <p:sp>
        <p:nvSpPr>
          <p:cNvPr id="74755" name="內容版面配置區 2">
            <a:extLst>
              <a:ext uri="{FF2B5EF4-FFF2-40B4-BE49-F238E27FC236}">
                <a16:creationId xmlns:a16="http://schemas.microsoft.com/office/drawing/2014/main" id="{DDF68BC5-8573-49A6-A564-AA6C8CCB4257}"/>
              </a:ext>
            </a:extLst>
          </p:cNvPr>
          <p:cNvSpPr>
            <a:spLocks noGrp="1" noChangeArrowheads="1"/>
          </p:cNvSpPr>
          <p:nvPr>
            <p:ph idx="1"/>
          </p:nvPr>
        </p:nvSpPr>
        <p:spPr>
          <a:xfrm>
            <a:off x="685800" y="2276475"/>
            <a:ext cx="5254625" cy="3819525"/>
          </a:xfrm>
        </p:spPr>
        <p:txBody>
          <a:bodyPr/>
          <a:lstStyle/>
          <a:p>
            <a:r>
              <a:rPr lang="zh-TW" altLang="en-US" b="1">
                <a:solidFill>
                  <a:srgbClr val="00B050"/>
                </a:solidFill>
              </a:rPr>
              <a:t>救人無數</a:t>
            </a:r>
            <a:r>
              <a:rPr lang="en-US" altLang="zh-TW" b="1">
                <a:solidFill>
                  <a:srgbClr val="00B050"/>
                </a:solidFill>
              </a:rPr>
              <a:t>vs.</a:t>
            </a:r>
            <a:r>
              <a:rPr lang="zh-TW" altLang="en-US" b="1">
                <a:solidFill>
                  <a:srgbClr val="00B050"/>
                </a:solidFill>
              </a:rPr>
              <a:t>全球無一人因通訊頻波而亡</a:t>
            </a:r>
            <a:endParaRPr lang="en-US" altLang="zh-TW" b="1">
              <a:solidFill>
                <a:srgbClr val="00B050"/>
              </a:solidFill>
            </a:endParaRPr>
          </a:p>
          <a:p>
            <a:r>
              <a:rPr lang="zh-TW" altLang="en-US" b="1">
                <a:solidFill>
                  <a:srgbClr val="00B050"/>
                </a:solidFill>
              </a:rPr>
              <a:t>恐慌：演化趕不上文明</a:t>
            </a:r>
            <a:endParaRPr lang="en-US" altLang="zh-TW" b="1">
              <a:solidFill>
                <a:srgbClr val="00B050"/>
              </a:solidFill>
            </a:endParaRPr>
          </a:p>
        </p:txBody>
      </p:sp>
      <p:pic>
        <p:nvPicPr>
          <p:cNvPr id="74756" name="圖片 4">
            <a:extLst>
              <a:ext uri="{FF2B5EF4-FFF2-40B4-BE49-F238E27FC236}">
                <a16:creationId xmlns:a16="http://schemas.microsoft.com/office/drawing/2014/main" id="{B1C7E989-39D4-468C-BDC9-5701A620E1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2446338"/>
            <a:ext cx="1954212"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圖片 1">
            <a:extLst>
              <a:ext uri="{FF2B5EF4-FFF2-40B4-BE49-F238E27FC236}">
                <a16:creationId xmlns:a16="http://schemas.microsoft.com/office/drawing/2014/main" id="{DE496276-4BDB-4B96-B529-3A273745C4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3971925"/>
            <a:ext cx="40576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圖片 1">
            <a:extLst>
              <a:ext uri="{FF2B5EF4-FFF2-40B4-BE49-F238E27FC236}">
                <a16:creationId xmlns:a16="http://schemas.microsoft.com/office/drawing/2014/main" id="{837FF90A-C6BC-4CA7-9D7C-11F4128884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981075"/>
            <a:ext cx="6477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9" name="文字方塊 2">
            <a:extLst>
              <a:ext uri="{FF2B5EF4-FFF2-40B4-BE49-F238E27FC236}">
                <a16:creationId xmlns:a16="http://schemas.microsoft.com/office/drawing/2014/main" id="{D155B808-8CCA-4D65-8ED8-EEDB519F2C6D}"/>
              </a:ext>
            </a:extLst>
          </p:cNvPr>
          <p:cNvSpPr txBox="1">
            <a:spLocks noChangeArrowheads="1"/>
          </p:cNvSpPr>
          <p:nvPr/>
        </p:nvSpPr>
        <p:spPr bwMode="auto">
          <a:xfrm>
            <a:off x="1042988" y="4084638"/>
            <a:ext cx="55403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b="1">
                <a:solidFill>
                  <a:srgbClr val="FF66FF"/>
                </a:solidFill>
              </a:rPr>
              <a:t>報案即定位</a:t>
            </a:r>
            <a:endParaRPr lang="zh-TW" altLang="en-US"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標題 1">
            <a:extLst>
              <a:ext uri="{FF2B5EF4-FFF2-40B4-BE49-F238E27FC236}">
                <a16:creationId xmlns:a16="http://schemas.microsoft.com/office/drawing/2014/main" id="{A0384809-3DC5-410C-8567-769F83C0ACC2}"/>
              </a:ext>
            </a:extLst>
          </p:cNvPr>
          <p:cNvSpPr>
            <a:spLocks noGrp="1"/>
          </p:cNvSpPr>
          <p:nvPr>
            <p:ph type="title"/>
          </p:nvPr>
        </p:nvSpPr>
        <p:spPr/>
        <p:txBody>
          <a:bodyPr/>
          <a:lstStyle/>
          <a:p>
            <a:r>
              <a:rPr lang="zh-TW" altLang="en-US" b="1">
                <a:solidFill>
                  <a:srgbClr val="3333FF"/>
                </a:solidFill>
              </a:rPr>
              <a:t>示範</a:t>
            </a:r>
            <a:r>
              <a:rPr lang="en-US" altLang="zh-TW" b="1">
                <a:solidFill>
                  <a:srgbClr val="3333FF"/>
                </a:solidFill>
              </a:rPr>
              <a:t>-1 </a:t>
            </a:r>
            <a:r>
              <a:rPr lang="zh-TW" altLang="en-US" b="1">
                <a:solidFill>
                  <a:srgbClr val="3333FF"/>
                </a:solidFill>
              </a:rPr>
              <a:t>公有建物裝設基地台</a:t>
            </a:r>
            <a:endParaRPr lang="zh-TW" altLang="en-US"/>
          </a:p>
        </p:txBody>
      </p:sp>
      <p:sp>
        <p:nvSpPr>
          <p:cNvPr id="75779" name="內容版面配置區 2">
            <a:extLst>
              <a:ext uri="{FF2B5EF4-FFF2-40B4-BE49-F238E27FC236}">
                <a16:creationId xmlns:a16="http://schemas.microsoft.com/office/drawing/2014/main" id="{A55108F0-F797-4472-968E-8401A7E5B777}"/>
              </a:ext>
            </a:extLst>
          </p:cNvPr>
          <p:cNvSpPr>
            <a:spLocks noGrp="1"/>
          </p:cNvSpPr>
          <p:nvPr>
            <p:ph idx="1"/>
          </p:nvPr>
        </p:nvSpPr>
        <p:spPr/>
        <p:txBody>
          <a:bodyPr/>
          <a:lstStyle/>
          <a:p>
            <a:r>
              <a:rPr lang="zh-TW" altLang="zh-TW" b="1">
                <a:solidFill>
                  <a:srgbClr val="009900"/>
                </a:solidFill>
              </a:rPr>
              <a:t>一年至少</a:t>
            </a:r>
            <a:r>
              <a:rPr lang="en-US" altLang="zh-TW" b="1">
                <a:solidFill>
                  <a:srgbClr val="009900"/>
                </a:solidFill>
              </a:rPr>
              <a:t>600</a:t>
            </a:r>
            <a:r>
              <a:rPr lang="zh-TW" altLang="zh-TW" b="1">
                <a:solidFill>
                  <a:srgbClr val="009900"/>
                </a:solidFill>
              </a:rPr>
              <a:t>個基地台被拆除</a:t>
            </a:r>
            <a:r>
              <a:rPr lang="en-US" altLang="zh-TW" b="1">
                <a:solidFill>
                  <a:srgbClr val="009900"/>
                </a:solidFill>
              </a:rPr>
              <a:t> </a:t>
            </a:r>
            <a:r>
              <a:rPr lang="en-US" altLang="zh-TW" sz="1800" b="1"/>
              <a:t>2013-8-1</a:t>
            </a:r>
            <a:r>
              <a:rPr lang="zh-TW" altLang="en-US" sz="1800" b="1"/>
              <a:t>公視</a:t>
            </a:r>
            <a:endParaRPr lang="en-US" altLang="zh-TW" sz="1800" b="1"/>
          </a:p>
          <a:p>
            <a:r>
              <a:rPr lang="zh-TW" altLang="zh-TW" b="1">
                <a:solidFill>
                  <a:srgbClr val="009900"/>
                </a:solidFill>
              </a:rPr>
              <a:t>公有建物</a:t>
            </a:r>
            <a:r>
              <a:rPr lang="en-US" altLang="zh-TW" b="1">
                <a:solidFill>
                  <a:srgbClr val="009900"/>
                </a:solidFill>
              </a:rPr>
              <a:t>681</a:t>
            </a:r>
            <a:r>
              <a:rPr lang="zh-TW" altLang="zh-TW" b="1">
                <a:solidFill>
                  <a:srgbClr val="009900"/>
                </a:solidFill>
              </a:rPr>
              <a:t>個可設點，只</a:t>
            </a:r>
            <a:r>
              <a:rPr lang="en-US" altLang="zh-TW" b="1">
                <a:solidFill>
                  <a:srgbClr val="009900"/>
                </a:solidFill>
              </a:rPr>
              <a:t>2%</a:t>
            </a:r>
            <a:r>
              <a:rPr lang="zh-TW" altLang="zh-TW" b="1">
                <a:solidFill>
                  <a:srgbClr val="009900"/>
                </a:solidFill>
              </a:rPr>
              <a:t>設立</a:t>
            </a:r>
            <a:r>
              <a:rPr lang="zh-TW" altLang="en-US" sz="1600" b="1">
                <a:solidFill>
                  <a:srgbClr val="009900"/>
                </a:solidFill>
              </a:rPr>
              <a:t>（</a:t>
            </a:r>
            <a:r>
              <a:rPr lang="zh-TW" altLang="zh-TW" sz="1600" b="1">
                <a:solidFill>
                  <a:srgbClr val="009900"/>
                </a:solidFill>
              </a:rPr>
              <a:t>一半以上屬於交通部）</a:t>
            </a:r>
            <a:r>
              <a:rPr lang="zh-TW" altLang="en-US" sz="2400" b="1">
                <a:solidFill>
                  <a:srgbClr val="009900"/>
                </a:solidFill>
              </a:rPr>
              <a:t>，</a:t>
            </a:r>
            <a:r>
              <a:rPr lang="zh-TW" altLang="zh-TW" sz="2400" b="1">
                <a:solidFill>
                  <a:srgbClr val="009900"/>
                </a:solidFill>
              </a:rPr>
              <a:t>其他單位則藉口百出</a:t>
            </a:r>
            <a:r>
              <a:rPr lang="zh-TW" altLang="en-US" sz="2400" b="1">
                <a:solidFill>
                  <a:srgbClr val="009900"/>
                </a:solidFill>
              </a:rPr>
              <a:t>：</a:t>
            </a:r>
            <a:r>
              <a:rPr lang="zh-TW" altLang="zh-TW" sz="1600" b="1"/>
              <a:t>國家公園「為免影響自然環境」，警察局「擔心影響警民和諧」</a:t>
            </a:r>
            <a:endParaRPr lang="zh-TW" altLang="en-US" sz="1600" b="1"/>
          </a:p>
        </p:txBody>
      </p:sp>
      <p:pic>
        <p:nvPicPr>
          <p:cNvPr id="75780" name="圖片 3">
            <a:extLst>
              <a:ext uri="{FF2B5EF4-FFF2-40B4-BE49-F238E27FC236}">
                <a16:creationId xmlns:a16="http://schemas.microsoft.com/office/drawing/2014/main" id="{7E5590AD-82E4-4F4D-A159-EDB5FF9E5B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2438" y="3957638"/>
            <a:ext cx="3159125"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標題 1">
            <a:extLst>
              <a:ext uri="{FF2B5EF4-FFF2-40B4-BE49-F238E27FC236}">
                <a16:creationId xmlns:a16="http://schemas.microsoft.com/office/drawing/2014/main" id="{F425C7DB-8BF0-4D5C-90E2-DCE6C1B70FBF}"/>
              </a:ext>
            </a:extLst>
          </p:cNvPr>
          <p:cNvSpPr>
            <a:spLocks noGrp="1"/>
          </p:cNvSpPr>
          <p:nvPr>
            <p:ph type="title"/>
          </p:nvPr>
        </p:nvSpPr>
        <p:spPr/>
        <p:txBody>
          <a:bodyPr/>
          <a:lstStyle/>
          <a:p>
            <a:r>
              <a:rPr lang="zh-TW" altLang="en-US" sz="8800" b="1">
                <a:solidFill>
                  <a:srgbClr val="3333FF"/>
                </a:solidFill>
              </a:rPr>
              <a:t>示範</a:t>
            </a:r>
            <a:r>
              <a:rPr lang="en-US" altLang="zh-TW" sz="8800" b="1">
                <a:solidFill>
                  <a:srgbClr val="3333FF"/>
                </a:solidFill>
              </a:rPr>
              <a:t>-2 </a:t>
            </a:r>
            <a:r>
              <a:rPr lang="zh-TW" altLang="en-US" sz="7200" b="1">
                <a:solidFill>
                  <a:srgbClr val="3333FF"/>
                </a:solidFill>
              </a:rPr>
              <a:t>民代領軍</a:t>
            </a:r>
          </a:p>
        </p:txBody>
      </p:sp>
      <p:sp>
        <p:nvSpPr>
          <p:cNvPr id="76803" name="內容版面配置區 2">
            <a:extLst>
              <a:ext uri="{FF2B5EF4-FFF2-40B4-BE49-F238E27FC236}">
                <a16:creationId xmlns:a16="http://schemas.microsoft.com/office/drawing/2014/main" id="{616EEB1F-5A3C-4671-BCE1-E6B678A240C1}"/>
              </a:ext>
            </a:extLst>
          </p:cNvPr>
          <p:cNvSpPr>
            <a:spLocks noGrp="1"/>
          </p:cNvSpPr>
          <p:nvPr>
            <p:ph idx="1"/>
          </p:nvPr>
        </p:nvSpPr>
        <p:spPr/>
        <p:txBody>
          <a:bodyPr/>
          <a:lstStyle/>
          <a:p>
            <a:endParaRPr lang="zh-TW" altLang="en-US"/>
          </a:p>
        </p:txBody>
      </p:sp>
      <p:pic>
        <p:nvPicPr>
          <p:cNvPr id="76804" name="Picture 5">
            <a:extLst>
              <a:ext uri="{FF2B5EF4-FFF2-40B4-BE49-F238E27FC236}">
                <a16:creationId xmlns:a16="http://schemas.microsoft.com/office/drawing/2014/main" id="{A9A4DEB6-EC2B-4157-8755-F07CF2066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88" y="1981200"/>
            <a:ext cx="598011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標題 1">
            <a:extLst>
              <a:ext uri="{FF2B5EF4-FFF2-40B4-BE49-F238E27FC236}">
                <a16:creationId xmlns:a16="http://schemas.microsoft.com/office/drawing/2014/main" id="{25A9C3F0-1CD8-46F1-A4AB-F3BAEADC1587}"/>
              </a:ext>
            </a:extLst>
          </p:cNvPr>
          <p:cNvSpPr>
            <a:spLocks noGrp="1"/>
          </p:cNvSpPr>
          <p:nvPr>
            <p:ph type="title"/>
          </p:nvPr>
        </p:nvSpPr>
        <p:spPr/>
        <p:txBody>
          <a:bodyPr/>
          <a:lstStyle/>
          <a:p>
            <a:pPr algn="l"/>
            <a:r>
              <a:rPr lang="zh-TW" altLang="en-US" sz="6000" b="1">
                <a:solidFill>
                  <a:srgbClr val="3333FF"/>
                </a:solidFill>
              </a:rPr>
              <a:t>示範</a:t>
            </a:r>
            <a:r>
              <a:rPr lang="en-US" altLang="zh-TW" sz="6000" b="1">
                <a:solidFill>
                  <a:srgbClr val="3333FF"/>
                </a:solidFill>
              </a:rPr>
              <a:t>-3 </a:t>
            </a:r>
            <a:r>
              <a:rPr lang="zh-TW" altLang="en-US" sz="4000" b="1">
                <a:solidFill>
                  <a:srgbClr val="3333FF"/>
                </a:solidFill>
              </a:rPr>
              <a:t>誰害怕而不設基地台？</a:t>
            </a:r>
          </a:p>
        </p:txBody>
      </p:sp>
      <p:sp>
        <p:nvSpPr>
          <p:cNvPr id="3" name="內容版面配置區 2">
            <a:extLst>
              <a:ext uri="{FF2B5EF4-FFF2-40B4-BE49-F238E27FC236}">
                <a16:creationId xmlns:a16="http://schemas.microsoft.com/office/drawing/2014/main" id="{E1FC1610-49B0-4D44-9065-C94F7EF7F800}"/>
              </a:ext>
            </a:extLst>
          </p:cNvPr>
          <p:cNvSpPr>
            <a:spLocks noGrp="1"/>
          </p:cNvSpPr>
          <p:nvPr>
            <p:ph idx="1"/>
          </p:nvPr>
        </p:nvSpPr>
        <p:spPr/>
        <p:txBody>
          <a:bodyPr/>
          <a:lstStyle/>
          <a:p>
            <a:endParaRPr lang="en-US" altLang="zh-TW"/>
          </a:p>
          <a:p>
            <a:endParaRPr lang="en-US" altLang="zh-TW"/>
          </a:p>
          <a:p>
            <a:endParaRPr lang="en-US" altLang="zh-TW"/>
          </a:p>
          <a:p>
            <a:endParaRPr lang="en-US" altLang="zh-TW"/>
          </a:p>
          <a:p>
            <a:endParaRPr lang="en-US" altLang="zh-TW"/>
          </a:p>
          <a:p>
            <a:endParaRPr lang="en-US" altLang="zh-TW"/>
          </a:p>
          <a:p>
            <a:pPr>
              <a:buFontTx/>
              <a:buNone/>
            </a:pPr>
            <a:r>
              <a:rPr lang="zh-TW" altLang="en-US" sz="2400" b="1">
                <a:solidFill>
                  <a:srgbClr val="00B050"/>
                </a:solidFill>
              </a:rPr>
              <a:t>   波更強</a:t>
            </a:r>
            <a:r>
              <a:rPr lang="en-US" altLang="zh-TW" sz="2400" b="1">
                <a:solidFill>
                  <a:srgbClr val="00B050"/>
                </a:solidFill>
              </a:rPr>
              <a:t>(…wifi)</a:t>
            </a:r>
            <a:r>
              <a:rPr lang="zh-TW" altLang="en-US" sz="2400" b="1">
                <a:solidFill>
                  <a:srgbClr val="00B050"/>
                </a:solidFill>
              </a:rPr>
              <a:t>、挪用附近（自私）、礙災防告警系統</a:t>
            </a:r>
          </a:p>
        </p:txBody>
      </p:sp>
      <p:pic>
        <p:nvPicPr>
          <p:cNvPr id="77828" name="圖片 3">
            <a:extLst>
              <a:ext uri="{FF2B5EF4-FFF2-40B4-BE49-F238E27FC236}">
                <a16:creationId xmlns:a16="http://schemas.microsoft.com/office/drawing/2014/main" id="{8D50FA13-5CBE-4BE5-99F4-F6DE1D246C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963" y="1981200"/>
            <a:ext cx="7712075"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標題 1">
            <a:extLst>
              <a:ext uri="{FF2B5EF4-FFF2-40B4-BE49-F238E27FC236}">
                <a16:creationId xmlns:a16="http://schemas.microsoft.com/office/drawing/2014/main" id="{093C0FB4-4AB5-4EC6-9B32-39A044340BF7}"/>
              </a:ext>
            </a:extLst>
          </p:cNvPr>
          <p:cNvSpPr>
            <a:spLocks noGrp="1"/>
          </p:cNvSpPr>
          <p:nvPr>
            <p:ph type="title"/>
          </p:nvPr>
        </p:nvSpPr>
        <p:spPr/>
        <p:txBody>
          <a:bodyPr/>
          <a:lstStyle/>
          <a:p>
            <a:r>
              <a:rPr lang="zh-TW" altLang="en-US" sz="6600" b="1">
                <a:solidFill>
                  <a:srgbClr val="3333FF"/>
                </a:solidFill>
              </a:rPr>
              <a:t>示範</a:t>
            </a:r>
            <a:r>
              <a:rPr lang="en-US" altLang="zh-TW" sz="6600" b="1">
                <a:solidFill>
                  <a:srgbClr val="3333FF"/>
                </a:solidFill>
              </a:rPr>
              <a:t>-4 </a:t>
            </a:r>
            <a:r>
              <a:rPr lang="zh-TW" altLang="en-US" sz="5400" b="1">
                <a:solidFill>
                  <a:srgbClr val="0000FF"/>
                </a:solidFill>
              </a:rPr>
              <a:t>奈何明月照溝渠</a:t>
            </a:r>
          </a:p>
        </p:txBody>
      </p:sp>
      <p:sp>
        <p:nvSpPr>
          <p:cNvPr id="78851" name="內容版面配置區 2">
            <a:extLst>
              <a:ext uri="{FF2B5EF4-FFF2-40B4-BE49-F238E27FC236}">
                <a16:creationId xmlns:a16="http://schemas.microsoft.com/office/drawing/2014/main" id="{37701EA8-178C-46F4-8BE1-4BA490D8CA8F}"/>
              </a:ext>
            </a:extLst>
          </p:cNvPr>
          <p:cNvSpPr>
            <a:spLocks noGrp="1"/>
          </p:cNvSpPr>
          <p:nvPr>
            <p:ph idx="1"/>
          </p:nvPr>
        </p:nvSpPr>
        <p:spPr>
          <a:xfrm>
            <a:off x="685800" y="2492375"/>
            <a:ext cx="4102100" cy="3603625"/>
          </a:xfrm>
        </p:spPr>
        <p:txBody>
          <a:bodyPr/>
          <a:lstStyle/>
          <a:p>
            <a:r>
              <a:rPr lang="zh-TW" altLang="en-US" sz="2800" b="1">
                <a:solidFill>
                  <a:srgbClr val="009900"/>
                </a:solidFill>
              </a:rPr>
              <a:t>通傳會 </a:t>
            </a:r>
            <a:r>
              <a:rPr lang="zh-TW" altLang="en-US" sz="1800" b="1">
                <a:solidFill>
                  <a:srgbClr val="009900"/>
                </a:solidFill>
              </a:rPr>
              <a:t>孤軍奮鬥</a:t>
            </a:r>
            <a:r>
              <a:rPr lang="en-US" altLang="zh-TW" sz="1800" b="1">
                <a:solidFill>
                  <a:srgbClr val="009900"/>
                </a:solidFill>
              </a:rPr>
              <a:t> </a:t>
            </a:r>
          </a:p>
          <a:p>
            <a:r>
              <a:rPr lang="zh-TW" altLang="en-US" sz="2800" b="1">
                <a:solidFill>
                  <a:srgbClr val="009900"/>
                </a:solidFill>
              </a:rPr>
              <a:t>公權力 </a:t>
            </a:r>
            <a:r>
              <a:rPr lang="zh-TW" altLang="en-US" sz="1600" b="1">
                <a:solidFill>
                  <a:srgbClr val="009900"/>
                </a:solidFill>
              </a:rPr>
              <a:t>科技、內政、衛福</a:t>
            </a:r>
            <a:r>
              <a:rPr lang="en-US" altLang="zh-TW" sz="1600" b="1">
                <a:solidFill>
                  <a:srgbClr val="009900"/>
                </a:solidFill>
              </a:rPr>
              <a:t>… </a:t>
            </a:r>
            <a:r>
              <a:rPr lang="zh-TW" altLang="en-US" sz="1600" b="1">
                <a:solidFill>
                  <a:srgbClr val="009900"/>
                </a:solidFill>
              </a:rPr>
              <a:t>配合</a:t>
            </a:r>
            <a:endParaRPr lang="en-US" altLang="zh-TW" sz="1600" b="1">
              <a:solidFill>
                <a:srgbClr val="009900"/>
              </a:solidFill>
            </a:endParaRPr>
          </a:p>
          <a:p>
            <a:r>
              <a:rPr lang="zh-TW" altLang="en-US" sz="2800" b="1">
                <a:solidFill>
                  <a:srgbClr val="009900"/>
                </a:solidFill>
              </a:rPr>
              <a:t>美</a:t>
            </a:r>
            <a:r>
              <a:rPr lang="en-US" altLang="zh-TW" sz="2800" b="1">
                <a:solidFill>
                  <a:srgbClr val="009900"/>
                </a:solidFill>
              </a:rPr>
              <a:t>FCC</a:t>
            </a:r>
            <a:r>
              <a:rPr lang="zh-TW" altLang="en-US" sz="2800" b="1">
                <a:solidFill>
                  <a:srgbClr val="009900"/>
                </a:solidFill>
              </a:rPr>
              <a:t> </a:t>
            </a:r>
            <a:r>
              <a:rPr lang="zh-TW" altLang="en-US" sz="1800" b="1">
                <a:solidFill>
                  <a:srgbClr val="009900"/>
                </a:solidFill>
              </a:rPr>
              <a:t>不得以健康等藉口拆台</a:t>
            </a:r>
            <a:endParaRPr lang="en-US" altLang="zh-TW" sz="1800" b="1">
              <a:solidFill>
                <a:srgbClr val="009900"/>
              </a:solidFill>
            </a:endParaRPr>
          </a:p>
          <a:p>
            <a:r>
              <a:rPr lang="zh-TW" altLang="en-US" b="1">
                <a:solidFill>
                  <a:srgbClr val="009900"/>
                </a:solidFill>
              </a:rPr>
              <a:t>學界光環 </a:t>
            </a:r>
            <a:r>
              <a:rPr lang="zh-TW" altLang="en-US" sz="1800" b="1">
                <a:solidFill>
                  <a:srgbClr val="009900"/>
                </a:solidFill>
              </a:rPr>
              <a:t>台大公衛部分師生助長反對風潮</a:t>
            </a:r>
            <a:endParaRPr lang="en-US" altLang="zh-TW" sz="1800" b="1">
              <a:solidFill>
                <a:srgbClr val="009900"/>
              </a:solidFill>
            </a:endParaRPr>
          </a:p>
          <a:p>
            <a:endParaRPr lang="en-US" altLang="zh-TW" sz="1800" b="1">
              <a:solidFill>
                <a:srgbClr val="009900"/>
              </a:solidFill>
            </a:endParaRPr>
          </a:p>
        </p:txBody>
      </p:sp>
      <p:pic>
        <p:nvPicPr>
          <p:cNvPr id="78852" name="圖片 2">
            <a:extLst>
              <a:ext uri="{FF2B5EF4-FFF2-40B4-BE49-F238E27FC236}">
                <a16:creationId xmlns:a16="http://schemas.microsoft.com/office/drawing/2014/main" id="{87A5C2F8-0E30-4589-B6A2-66F290C609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8925" y="4033838"/>
            <a:ext cx="3067050"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圖片 3">
            <a:extLst>
              <a:ext uri="{FF2B5EF4-FFF2-40B4-BE49-F238E27FC236}">
                <a16:creationId xmlns:a16="http://schemas.microsoft.com/office/drawing/2014/main" id="{49C0E3B1-DA40-4ACB-91E1-D2A4904F26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735138"/>
            <a:ext cx="3071812"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標題 1">
            <a:extLst>
              <a:ext uri="{FF2B5EF4-FFF2-40B4-BE49-F238E27FC236}">
                <a16:creationId xmlns:a16="http://schemas.microsoft.com/office/drawing/2014/main" id="{ED81AA33-B05A-4B89-8460-D144597671AF}"/>
              </a:ext>
            </a:extLst>
          </p:cNvPr>
          <p:cNvSpPr>
            <a:spLocks noGrp="1"/>
          </p:cNvSpPr>
          <p:nvPr>
            <p:ph type="title"/>
          </p:nvPr>
        </p:nvSpPr>
        <p:spPr/>
        <p:txBody>
          <a:bodyPr/>
          <a:lstStyle/>
          <a:p>
            <a:r>
              <a:rPr lang="zh-TW" altLang="en-US" sz="6600" b="1">
                <a:solidFill>
                  <a:srgbClr val="3333FF"/>
                </a:solidFill>
              </a:rPr>
              <a:t>示範</a:t>
            </a:r>
            <a:r>
              <a:rPr lang="en-US" altLang="zh-TW" sz="6600" b="1">
                <a:solidFill>
                  <a:srgbClr val="3333FF"/>
                </a:solidFill>
              </a:rPr>
              <a:t>-5</a:t>
            </a:r>
            <a:r>
              <a:rPr lang="en-US" altLang="zh-TW" sz="4800" b="1">
                <a:solidFill>
                  <a:srgbClr val="3333FF"/>
                </a:solidFill>
              </a:rPr>
              <a:t> </a:t>
            </a:r>
            <a:r>
              <a:rPr lang="zh-TW" altLang="en-US" sz="4800" b="1">
                <a:solidFill>
                  <a:srgbClr val="3333FF"/>
                </a:solidFill>
              </a:rPr>
              <a:t>公投決定</a:t>
            </a:r>
            <a:r>
              <a:rPr lang="zh-TW" altLang="en-US" sz="4800" b="1">
                <a:solidFill>
                  <a:srgbClr val="0000FF"/>
                </a:solidFill>
              </a:rPr>
              <a:t>科學 </a:t>
            </a:r>
            <a:r>
              <a:rPr lang="en-US" altLang="zh-TW" sz="2000" b="1">
                <a:solidFill>
                  <a:srgbClr val="0000FF"/>
                </a:solidFill>
              </a:rPr>
              <a:t>100-10-15</a:t>
            </a:r>
            <a:endParaRPr lang="zh-TW" altLang="en-US" sz="2000" b="1">
              <a:solidFill>
                <a:srgbClr val="0000FF"/>
              </a:solidFill>
            </a:endParaRPr>
          </a:p>
        </p:txBody>
      </p:sp>
      <p:sp>
        <p:nvSpPr>
          <p:cNvPr id="79875" name="內容版面配置區 2">
            <a:extLst>
              <a:ext uri="{FF2B5EF4-FFF2-40B4-BE49-F238E27FC236}">
                <a16:creationId xmlns:a16="http://schemas.microsoft.com/office/drawing/2014/main" id="{7A2F6DA9-BDBE-40CB-8959-514D57A09D59}"/>
              </a:ext>
            </a:extLst>
          </p:cNvPr>
          <p:cNvSpPr>
            <a:spLocks noGrp="1"/>
          </p:cNvSpPr>
          <p:nvPr>
            <p:ph idx="1"/>
          </p:nvPr>
        </p:nvSpPr>
        <p:spPr/>
        <p:txBody>
          <a:bodyPr/>
          <a:lstStyle/>
          <a:p>
            <a:endParaRPr lang="zh-TW" altLang="en-US"/>
          </a:p>
        </p:txBody>
      </p:sp>
      <p:pic>
        <p:nvPicPr>
          <p:cNvPr id="79876" name="Picture 2" descr="C:\Users\lin\Documents\My Documents\EMF\台東拒台（小）.jpg">
            <a:extLst>
              <a:ext uri="{FF2B5EF4-FFF2-40B4-BE49-F238E27FC236}">
                <a16:creationId xmlns:a16="http://schemas.microsoft.com/office/drawing/2014/main" id="{0A092BBC-F811-4CC6-AB06-26C9F950C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916113"/>
            <a:ext cx="842962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a:extLst>
              <a:ext uri="{FF2B5EF4-FFF2-40B4-BE49-F238E27FC236}">
                <a16:creationId xmlns:a16="http://schemas.microsoft.com/office/drawing/2014/main" id="{2BA56224-E415-40E4-99D8-CED11B6B6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513" y="3716338"/>
            <a:ext cx="20320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2">
            <a:extLst>
              <a:ext uri="{FF2B5EF4-FFF2-40B4-BE49-F238E27FC236}">
                <a16:creationId xmlns:a16="http://schemas.microsoft.com/office/drawing/2014/main" id="{8C0EB56F-5604-41AD-ACF5-1008485E6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3716338"/>
            <a:ext cx="175577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標題 1">
            <a:extLst>
              <a:ext uri="{FF2B5EF4-FFF2-40B4-BE49-F238E27FC236}">
                <a16:creationId xmlns:a16="http://schemas.microsoft.com/office/drawing/2014/main" id="{DC72B52C-617F-4B5D-ADFD-97E44A5E7E14}"/>
              </a:ext>
            </a:extLst>
          </p:cNvPr>
          <p:cNvSpPr>
            <a:spLocks noGrp="1"/>
          </p:cNvSpPr>
          <p:nvPr>
            <p:ph type="title"/>
          </p:nvPr>
        </p:nvSpPr>
        <p:spPr>
          <a:xfrm>
            <a:off x="685800" y="908050"/>
            <a:ext cx="7772400" cy="1152525"/>
          </a:xfrm>
        </p:spPr>
        <p:txBody>
          <a:bodyPr/>
          <a:lstStyle/>
          <a:p>
            <a:pPr algn="l"/>
            <a:r>
              <a:rPr lang="zh-TW" altLang="en-US" sz="5400" b="1">
                <a:solidFill>
                  <a:srgbClr val="3333FF"/>
                </a:solidFill>
              </a:rPr>
              <a:t>拆後更健康或失蹤傷亡？</a:t>
            </a:r>
            <a:endParaRPr lang="zh-TW" altLang="en-US" sz="5400"/>
          </a:p>
        </p:txBody>
      </p:sp>
      <p:sp>
        <p:nvSpPr>
          <p:cNvPr id="80899" name="內容版面配置區 2">
            <a:extLst>
              <a:ext uri="{FF2B5EF4-FFF2-40B4-BE49-F238E27FC236}">
                <a16:creationId xmlns:a16="http://schemas.microsoft.com/office/drawing/2014/main" id="{A8555243-ABED-4F06-87CB-D499FF64F3CB}"/>
              </a:ext>
            </a:extLst>
          </p:cNvPr>
          <p:cNvSpPr>
            <a:spLocks noGrp="1"/>
          </p:cNvSpPr>
          <p:nvPr>
            <p:ph idx="1"/>
          </p:nvPr>
        </p:nvSpPr>
        <p:spPr>
          <a:xfrm>
            <a:off x="685800" y="2276475"/>
            <a:ext cx="7631113" cy="3819525"/>
          </a:xfrm>
        </p:spPr>
        <p:txBody>
          <a:bodyPr/>
          <a:lstStyle/>
          <a:p>
            <a:r>
              <a:rPr lang="en-US" altLang="zh-TW" sz="4000" b="1">
                <a:solidFill>
                  <a:srgbClr val="00CC00"/>
                </a:solidFill>
              </a:rPr>
              <a:t>2011</a:t>
            </a:r>
            <a:r>
              <a:rPr lang="zh-TW" altLang="en-US" sz="4000" b="1">
                <a:solidFill>
                  <a:srgbClr val="00CC00"/>
                </a:solidFill>
              </a:rPr>
              <a:t>年 </a:t>
            </a:r>
            <a:r>
              <a:rPr lang="zh-TW" altLang="zh-TW" sz="4000" b="1">
                <a:solidFill>
                  <a:srgbClr val="00CC00"/>
                </a:solidFill>
              </a:rPr>
              <a:t>拆基地台</a:t>
            </a:r>
            <a:r>
              <a:rPr lang="zh-TW" altLang="zh-TW" sz="1400" b="1"/>
              <a:t>台東新化村</a:t>
            </a:r>
            <a:r>
              <a:rPr lang="zh-TW" altLang="en-US" sz="1400" b="1"/>
              <a:t>全國首公投</a:t>
            </a:r>
            <a:endParaRPr lang="en-US" altLang="zh-TW" sz="1400" b="1"/>
          </a:p>
          <a:p>
            <a:r>
              <a:rPr lang="en-US" altLang="zh-TW" sz="4000" b="1">
                <a:solidFill>
                  <a:srgbClr val="00CC00"/>
                </a:solidFill>
              </a:rPr>
              <a:t>2013</a:t>
            </a:r>
            <a:r>
              <a:rPr lang="zh-TW" altLang="en-US" sz="4000" b="1">
                <a:solidFill>
                  <a:srgbClr val="00CC00"/>
                </a:solidFill>
              </a:rPr>
              <a:t>年 </a:t>
            </a:r>
            <a:r>
              <a:rPr lang="zh-TW" altLang="zh-TW" sz="4000" b="1">
                <a:solidFill>
                  <a:srgbClr val="00CC00"/>
                </a:solidFill>
              </a:rPr>
              <a:t>後悔</a:t>
            </a:r>
            <a:endParaRPr lang="zh-TW" altLang="en-US" sz="1400" b="1">
              <a:solidFill>
                <a:srgbClr val="990033"/>
              </a:solidFill>
            </a:endParaRPr>
          </a:p>
        </p:txBody>
      </p:sp>
      <p:pic>
        <p:nvPicPr>
          <p:cNvPr id="80900" name="圖片 1">
            <a:extLst>
              <a:ext uri="{FF2B5EF4-FFF2-40B4-BE49-F238E27FC236}">
                <a16:creationId xmlns:a16="http://schemas.microsoft.com/office/drawing/2014/main" id="{09156475-422C-4521-9A42-C96FC4030E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6250" y="3068638"/>
            <a:ext cx="1992313"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7">
            <a:extLst>
              <a:ext uri="{FF2B5EF4-FFF2-40B4-BE49-F238E27FC236}">
                <a16:creationId xmlns:a16="http://schemas.microsoft.com/office/drawing/2014/main" id="{CBEEA238-8C9D-4E36-8F15-5BF79FA0E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789363"/>
            <a:ext cx="3522662"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標題 1">
            <a:extLst>
              <a:ext uri="{FF2B5EF4-FFF2-40B4-BE49-F238E27FC236}">
                <a16:creationId xmlns:a16="http://schemas.microsoft.com/office/drawing/2014/main" id="{626851B1-6057-4CC9-8E40-328ECBDA2B7B}"/>
              </a:ext>
            </a:extLst>
          </p:cNvPr>
          <p:cNvSpPr>
            <a:spLocks noGrp="1"/>
          </p:cNvSpPr>
          <p:nvPr>
            <p:ph type="title"/>
          </p:nvPr>
        </p:nvSpPr>
        <p:spPr/>
        <p:txBody>
          <a:bodyPr/>
          <a:lstStyle/>
          <a:p>
            <a:r>
              <a:rPr lang="zh-TW" altLang="en-US" sz="6000" b="1">
                <a:solidFill>
                  <a:srgbClr val="3333FF"/>
                </a:solidFill>
              </a:rPr>
              <a:t>社會損失與每人均攤</a:t>
            </a:r>
          </a:p>
        </p:txBody>
      </p:sp>
      <p:sp>
        <p:nvSpPr>
          <p:cNvPr id="81923" name="內容版面配置區 2">
            <a:extLst>
              <a:ext uri="{FF2B5EF4-FFF2-40B4-BE49-F238E27FC236}">
                <a16:creationId xmlns:a16="http://schemas.microsoft.com/office/drawing/2014/main" id="{4749CB7A-D74E-4BA3-B503-5E8ED15FEBDF}"/>
              </a:ext>
            </a:extLst>
          </p:cNvPr>
          <p:cNvSpPr>
            <a:spLocks noGrp="1"/>
          </p:cNvSpPr>
          <p:nvPr>
            <p:ph idx="1"/>
          </p:nvPr>
        </p:nvSpPr>
        <p:spPr/>
        <p:txBody>
          <a:bodyPr/>
          <a:lstStyle/>
          <a:p>
            <a:r>
              <a:rPr lang="en-US" altLang="zh-TW" b="1">
                <a:solidFill>
                  <a:srgbClr val="009900"/>
                </a:solidFill>
              </a:rPr>
              <a:t>2005</a:t>
            </a:r>
            <a:r>
              <a:rPr lang="zh-TW" altLang="en-US" b="1">
                <a:solidFill>
                  <a:srgbClr val="009900"/>
                </a:solidFill>
              </a:rPr>
              <a:t>年，拆除約四百座基地台，拆掉與重建、客訴、系統業者解約損失</a:t>
            </a:r>
            <a:r>
              <a:rPr lang="en-US" altLang="zh-TW" b="1">
                <a:solidFill>
                  <a:srgbClr val="009900"/>
                </a:solidFill>
              </a:rPr>
              <a:t>44</a:t>
            </a:r>
            <a:r>
              <a:rPr lang="zh-TW" altLang="en-US" b="1">
                <a:solidFill>
                  <a:srgbClr val="009900"/>
                </a:solidFill>
              </a:rPr>
              <a:t>億元</a:t>
            </a:r>
          </a:p>
        </p:txBody>
      </p:sp>
      <p:pic>
        <p:nvPicPr>
          <p:cNvPr id="81924" name="圖片 1">
            <a:extLst>
              <a:ext uri="{FF2B5EF4-FFF2-40B4-BE49-F238E27FC236}">
                <a16:creationId xmlns:a16="http://schemas.microsoft.com/office/drawing/2014/main" id="{D386B5D9-0A94-4AE1-8AC0-E4F699CAF8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254375"/>
            <a:ext cx="43592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圖片 4" descr="1204.jpg">
            <a:extLst>
              <a:ext uri="{FF2B5EF4-FFF2-40B4-BE49-F238E27FC236}">
                <a16:creationId xmlns:a16="http://schemas.microsoft.com/office/drawing/2014/main" id="{3A8D3152-2E8C-4733-827F-D6B114F294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3251200"/>
            <a:ext cx="285115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a:extLst>
              <a:ext uri="{FF2B5EF4-FFF2-40B4-BE49-F238E27FC236}">
                <a16:creationId xmlns:a16="http://schemas.microsoft.com/office/drawing/2014/main" id="{7DA2A3A0-087B-4879-B138-F064D60A6605}"/>
              </a:ext>
            </a:extLst>
          </p:cNvPr>
          <p:cNvSpPr>
            <a:spLocks noGrp="1"/>
          </p:cNvSpPr>
          <p:nvPr>
            <p:ph type="title"/>
          </p:nvPr>
        </p:nvSpPr>
        <p:spPr/>
        <p:txBody>
          <a:bodyPr/>
          <a:lstStyle/>
          <a:p>
            <a:r>
              <a:rPr lang="zh-TW" altLang="en-US" sz="7200" b="1">
                <a:solidFill>
                  <a:srgbClr val="3333FF"/>
                </a:solidFill>
              </a:rPr>
              <a:t>科學實現文藝創見</a:t>
            </a:r>
          </a:p>
        </p:txBody>
      </p:sp>
      <p:sp>
        <p:nvSpPr>
          <p:cNvPr id="9219" name="內容版面配置區 2">
            <a:extLst>
              <a:ext uri="{FF2B5EF4-FFF2-40B4-BE49-F238E27FC236}">
                <a16:creationId xmlns:a16="http://schemas.microsoft.com/office/drawing/2014/main" id="{C83E2444-D932-438E-91B1-99326ADD5DD3}"/>
              </a:ext>
            </a:extLst>
          </p:cNvPr>
          <p:cNvSpPr>
            <a:spLocks noGrp="1"/>
          </p:cNvSpPr>
          <p:nvPr>
            <p:ph idx="1"/>
          </p:nvPr>
        </p:nvSpPr>
        <p:spPr/>
        <p:txBody>
          <a:bodyPr/>
          <a:lstStyle/>
          <a:p>
            <a:r>
              <a:rPr lang="zh-TW" altLang="en-US" b="1">
                <a:solidFill>
                  <a:srgbClr val="009900"/>
                </a:solidFill>
              </a:rPr>
              <a:t>行動電話之父 庫珀（</a:t>
            </a:r>
            <a:r>
              <a:rPr lang="en-US" altLang="zh-TW" b="1">
                <a:solidFill>
                  <a:srgbClr val="009900"/>
                </a:solidFill>
              </a:rPr>
              <a:t>Martin Cooper</a:t>
            </a:r>
            <a:r>
              <a:rPr lang="zh-TW" altLang="en-US" b="1">
                <a:solidFill>
                  <a:srgbClr val="009900"/>
                </a:solidFill>
              </a:rPr>
              <a:t>）</a:t>
            </a:r>
            <a:r>
              <a:rPr lang="en-US" altLang="zh-TW" b="1">
                <a:solidFill>
                  <a:srgbClr val="009900"/>
                </a:solidFill>
              </a:rPr>
              <a:t>1973</a:t>
            </a:r>
            <a:r>
              <a:rPr lang="zh-TW" altLang="en-US" b="1">
                <a:solidFill>
                  <a:srgbClr val="009900"/>
                </a:solidFill>
              </a:rPr>
              <a:t>年</a:t>
            </a:r>
            <a:endParaRPr lang="en-US" altLang="zh-TW" b="1">
              <a:solidFill>
                <a:srgbClr val="009900"/>
              </a:solidFill>
            </a:endParaRPr>
          </a:p>
          <a:p>
            <a:r>
              <a:rPr lang="zh-TW" altLang="en-US" b="1">
                <a:solidFill>
                  <a:srgbClr val="009900"/>
                </a:solidFill>
              </a:rPr>
              <a:t>封神演義：商紂王有兩將，千里眼高明眼觀千里；順風耳高覺耳聽八方</a:t>
            </a:r>
          </a:p>
        </p:txBody>
      </p:sp>
      <p:pic>
        <p:nvPicPr>
          <p:cNvPr id="9220" name="圖片 3">
            <a:extLst>
              <a:ext uri="{FF2B5EF4-FFF2-40B4-BE49-F238E27FC236}">
                <a16:creationId xmlns:a16="http://schemas.microsoft.com/office/drawing/2014/main" id="{46469856-1593-4410-AD7B-560025BF82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2563" y="4527550"/>
            <a:ext cx="24003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圖片 4">
            <a:extLst>
              <a:ext uri="{FF2B5EF4-FFF2-40B4-BE49-F238E27FC236}">
                <a16:creationId xmlns:a16="http://schemas.microsoft.com/office/drawing/2014/main" id="{C1D321A1-6E21-4FC6-9C5F-117C2C7056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4527550"/>
            <a:ext cx="23431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標題 1">
            <a:extLst>
              <a:ext uri="{FF2B5EF4-FFF2-40B4-BE49-F238E27FC236}">
                <a16:creationId xmlns:a16="http://schemas.microsoft.com/office/drawing/2014/main" id="{C8A397D8-6062-4048-80A1-4978CD14D147}"/>
              </a:ext>
            </a:extLst>
          </p:cNvPr>
          <p:cNvSpPr>
            <a:spLocks noGrp="1"/>
          </p:cNvSpPr>
          <p:nvPr>
            <p:ph type="title"/>
          </p:nvPr>
        </p:nvSpPr>
        <p:spPr>
          <a:xfrm>
            <a:off x="685800" y="609600"/>
            <a:ext cx="7772400" cy="3251200"/>
          </a:xfrm>
        </p:spPr>
        <p:txBody>
          <a:bodyPr/>
          <a:lstStyle/>
          <a:p>
            <a:pPr algn="r"/>
            <a:br>
              <a:rPr lang="en-US" altLang="zh-TW" b="1">
                <a:solidFill>
                  <a:srgbClr val="0000FF"/>
                </a:solidFill>
              </a:rPr>
            </a:br>
            <a:br>
              <a:rPr lang="en-US" altLang="zh-TW" b="1">
                <a:solidFill>
                  <a:srgbClr val="0000FF"/>
                </a:solidFill>
              </a:rPr>
            </a:br>
            <a:br>
              <a:rPr lang="en-US" altLang="zh-TW" b="1">
                <a:solidFill>
                  <a:srgbClr val="0000FF"/>
                </a:solidFill>
              </a:rPr>
            </a:br>
            <a:br>
              <a:rPr lang="en-US" altLang="zh-TW" b="1">
                <a:solidFill>
                  <a:srgbClr val="0000FF"/>
                </a:solidFill>
              </a:rPr>
            </a:br>
            <a:br>
              <a:rPr lang="en-US" altLang="zh-TW" b="1">
                <a:solidFill>
                  <a:srgbClr val="0000FF"/>
                </a:solidFill>
              </a:rPr>
            </a:br>
            <a:br>
              <a:rPr lang="en-US" altLang="zh-TW" b="1">
                <a:solidFill>
                  <a:srgbClr val="0000FF"/>
                </a:solidFill>
              </a:rPr>
            </a:br>
            <a:br>
              <a:rPr lang="en-US" altLang="zh-TW"/>
            </a:br>
            <a:r>
              <a:rPr lang="zh-TW" altLang="en-US" sz="3600" b="1">
                <a:solidFill>
                  <a:srgbClr val="009900"/>
                </a:solidFill>
              </a:rPr>
              <a:t>兩千座受抗</a:t>
            </a:r>
            <a:br>
              <a:rPr lang="en-US" altLang="zh-TW" sz="3600" b="1">
                <a:solidFill>
                  <a:srgbClr val="009900"/>
                </a:solidFill>
              </a:rPr>
            </a:br>
            <a:r>
              <a:rPr lang="zh-TW" altLang="en-US" sz="3600" b="1">
                <a:solidFill>
                  <a:srgbClr val="009900"/>
                </a:solidFill>
              </a:rPr>
              <a:t>拆一千座</a:t>
            </a:r>
          </a:p>
        </p:txBody>
      </p:sp>
      <p:sp>
        <p:nvSpPr>
          <p:cNvPr id="82947" name="內容版面配置區 2">
            <a:extLst>
              <a:ext uri="{FF2B5EF4-FFF2-40B4-BE49-F238E27FC236}">
                <a16:creationId xmlns:a16="http://schemas.microsoft.com/office/drawing/2014/main" id="{6B4A44F3-877D-4A35-A55C-58602DE8F6E8}"/>
              </a:ext>
            </a:extLst>
          </p:cNvPr>
          <p:cNvSpPr>
            <a:spLocks noGrp="1"/>
          </p:cNvSpPr>
          <p:nvPr>
            <p:ph idx="1"/>
          </p:nvPr>
        </p:nvSpPr>
        <p:spPr>
          <a:xfrm>
            <a:off x="685800" y="5516563"/>
            <a:ext cx="7772400" cy="579437"/>
          </a:xfrm>
        </p:spPr>
        <p:txBody>
          <a:bodyPr/>
          <a:lstStyle/>
          <a:p>
            <a:pPr algn="r"/>
            <a:endParaRPr lang="zh-TW" altLang="en-US"/>
          </a:p>
        </p:txBody>
      </p:sp>
      <p:pic>
        <p:nvPicPr>
          <p:cNvPr id="82948" name="Picture 3" descr="Z:\地圖1.jpg">
            <a:extLst>
              <a:ext uri="{FF2B5EF4-FFF2-40B4-BE49-F238E27FC236}">
                <a16:creationId xmlns:a16="http://schemas.microsoft.com/office/drawing/2014/main" id="{2103FA2B-39C7-4348-ADB0-AA762F923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404813"/>
            <a:ext cx="4514850" cy="616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向右箭號 4">
            <a:extLst>
              <a:ext uri="{FF2B5EF4-FFF2-40B4-BE49-F238E27FC236}">
                <a16:creationId xmlns:a16="http://schemas.microsoft.com/office/drawing/2014/main" id="{54C87C70-1928-4C84-980E-D1201EA845E1}"/>
              </a:ext>
            </a:extLst>
          </p:cNvPr>
          <p:cNvSpPr/>
          <p:nvPr/>
        </p:nvSpPr>
        <p:spPr>
          <a:xfrm>
            <a:off x="1258888" y="3933825"/>
            <a:ext cx="647700" cy="503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標題 1">
            <a:extLst>
              <a:ext uri="{FF2B5EF4-FFF2-40B4-BE49-F238E27FC236}">
                <a16:creationId xmlns:a16="http://schemas.microsoft.com/office/drawing/2014/main" id="{1FBFBF9E-74E4-478E-AB90-5845330E77F0}"/>
              </a:ext>
            </a:extLst>
          </p:cNvPr>
          <p:cNvSpPr>
            <a:spLocks noGrp="1"/>
          </p:cNvSpPr>
          <p:nvPr>
            <p:ph type="title"/>
          </p:nvPr>
        </p:nvSpPr>
        <p:spPr/>
        <p:txBody>
          <a:bodyPr/>
          <a:lstStyle/>
          <a:p>
            <a:r>
              <a:rPr lang="zh-TW" altLang="en-US" sz="9600" b="1">
                <a:solidFill>
                  <a:srgbClr val="C00000"/>
                </a:solidFill>
              </a:rPr>
              <a:t>討論</a:t>
            </a:r>
          </a:p>
        </p:txBody>
      </p:sp>
      <p:sp>
        <p:nvSpPr>
          <p:cNvPr id="83971" name="內容版面配置區 2">
            <a:extLst>
              <a:ext uri="{FF2B5EF4-FFF2-40B4-BE49-F238E27FC236}">
                <a16:creationId xmlns:a16="http://schemas.microsoft.com/office/drawing/2014/main" id="{DC3FFBE3-9E90-4936-A7C9-D768089E67E0}"/>
              </a:ext>
            </a:extLst>
          </p:cNvPr>
          <p:cNvSpPr>
            <a:spLocks noGrp="1"/>
          </p:cNvSpPr>
          <p:nvPr>
            <p:ph idx="1"/>
          </p:nvPr>
        </p:nvSpPr>
        <p:spPr/>
        <p:txBody>
          <a:bodyPr/>
          <a:lstStyle/>
          <a:p>
            <a:endParaRPr lang="zh-TW" altLang="en-US"/>
          </a:p>
        </p:txBody>
      </p:sp>
      <p:pic>
        <p:nvPicPr>
          <p:cNvPr id="83972" name="圖片 3">
            <a:extLst>
              <a:ext uri="{FF2B5EF4-FFF2-40B4-BE49-F238E27FC236}">
                <a16:creationId xmlns:a16="http://schemas.microsoft.com/office/drawing/2014/main" id="{6DE2D706-B54D-449E-9EA8-FC717E8972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81200"/>
            <a:ext cx="6192837"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標題 1">
            <a:extLst>
              <a:ext uri="{FF2B5EF4-FFF2-40B4-BE49-F238E27FC236}">
                <a16:creationId xmlns:a16="http://schemas.microsoft.com/office/drawing/2014/main" id="{672E8BC9-B24B-46E4-B231-1265EA56D297}"/>
              </a:ext>
            </a:extLst>
          </p:cNvPr>
          <p:cNvSpPr>
            <a:spLocks noGrp="1"/>
          </p:cNvSpPr>
          <p:nvPr>
            <p:ph type="title"/>
          </p:nvPr>
        </p:nvSpPr>
        <p:spPr/>
        <p:txBody>
          <a:bodyPr/>
          <a:lstStyle/>
          <a:p>
            <a:r>
              <a:rPr lang="zh-TW" altLang="en-US" sz="8800" b="1">
                <a:solidFill>
                  <a:srgbClr val="3333FF"/>
                </a:solidFill>
              </a:rPr>
              <a:t>災防告警系統</a:t>
            </a:r>
          </a:p>
        </p:txBody>
      </p:sp>
      <p:sp>
        <p:nvSpPr>
          <p:cNvPr id="84995" name="內容版面配置區 2">
            <a:extLst>
              <a:ext uri="{FF2B5EF4-FFF2-40B4-BE49-F238E27FC236}">
                <a16:creationId xmlns:a16="http://schemas.microsoft.com/office/drawing/2014/main" id="{73C06909-FF58-4570-A4D3-3A291FD1171D}"/>
              </a:ext>
            </a:extLst>
          </p:cNvPr>
          <p:cNvSpPr>
            <a:spLocks noGrp="1"/>
          </p:cNvSpPr>
          <p:nvPr>
            <p:ph idx="1"/>
          </p:nvPr>
        </p:nvSpPr>
        <p:spPr/>
        <p:txBody>
          <a:bodyPr/>
          <a:lstStyle/>
          <a:p>
            <a:r>
              <a:rPr lang="zh-TW" altLang="en-US" sz="2800" b="1">
                <a:solidFill>
                  <a:srgbClr val="009900"/>
                </a:solidFill>
              </a:rPr>
              <a:t>災防告警細胞廣播訊息系統：經</a:t>
            </a:r>
            <a:r>
              <a:rPr lang="en-US" altLang="zh-TW" sz="2800" b="1">
                <a:solidFill>
                  <a:srgbClr val="009900"/>
                </a:solidFill>
              </a:rPr>
              <a:t>4G</a:t>
            </a:r>
            <a:r>
              <a:rPr lang="zh-TW" altLang="en-US" sz="2800" b="1">
                <a:solidFill>
                  <a:srgbClr val="009900"/>
                </a:solidFill>
              </a:rPr>
              <a:t>行動寬頻，傳送地震、土石流、公路封閉、傳染病等防災警示訊息到手機，即時通知民眾</a:t>
            </a:r>
            <a:endParaRPr lang="en-US" altLang="zh-TW" sz="2800" b="1">
              <a:solidFill>
                <a:srgbClr val="009900"/>
              </a:solidFill>
            </a:endParaRPr>
          </a:p>
          <a:p>
            <a:r>
              <a:rPr lang="zh-TW" altLang="en-US" sz="2800" b="1">
                <a:solidFill>
                  <a:srgbClr val="009900"/>
                </a:solidFill>
              </a:rPr>
              <a:t>可在數秒內傳訊，會發出特殊的警告聲響與振動</a:t>
            </a:r>
          </a:p>
        </p:txBody>
      </p:sp>
      <p:pic>
        <p:nvPicPr>
          <p:cNvPr id="84996" name="圖片 3">
            <a:extLst>
              <a:ext uri="{FF2B5EF4-FFF2-40B4-BE49-F238E27FC236}">
                <a16:creationId xmlns:a16="http://schemas.microsoft.com/office/drawing/2014/main" id="{E3C9EC18-AA48-4913-8BAB-8EB3AF037C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933825"/>
            <a:ext cx="4814888"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26426AC-36C8-41B7-99D4-867BFAC27DDC}"/>
              </a:ext>
            </a:extLst>
          </p:cNvPr>
          <p:cNvSpPr>
            <a:spLocks noGrp="1" noChangeArrowheads="1"/>
          </p:cNvSpPr>
          <p:nvPr>
            <p:ph type="title"/>
          </p:nvPr>
        </p:nvSpPr>
        <p:spPr/>
        <p:txBody>
          <a:bodyPr/>
          <a:lstStyle/>
          <a:p>
            <a:pPr algn="l" eaLnBrk="1" hangingPunct="1"/>
            <a:endParaRPr lang="zh-TW" altLang="en-US" b="1">
              <a:solidFill>
                <a:srgbClr val="C00000"/>
              </a:solidFill>
              <a:latin typeface="新細明體" panose="02020500000000000000" pitchFamily="18" charset="-120"/>
            </a:endParaRPr>
          </a:p>
        </p:txBody>
      </p:sp>
      <p:sp>
        <p:nvSpPr>
          <p:cNvPr id="86019" name="Rectangle 3">
            <a:extLst>
              <a:ext uri="{FF2B5EF4-FFF2-40B4-BE49-F238E27FC236}">
                <a16:creationId xmlns:a16="http://schemas.microsoft.com/office/drawing/2014/main" id="{180975D8-8BCF-4F94-A53E-1DD51D2C6C6D}"/>
              </a:ext>
            </a:extLst>
          </p:cNvPr>
          <p:cNvSpPr>
            <a:spLocks noGrp="1" noChangeArrowheads="1"/>
          </p:cNvSpPr>
          <p:nvPr>
            <p:ph type="body" idx="1"/>
          </p:nvPr>
        </p:nvSpPr>
        <p:spPr>
          <a:xfrm>
            <a:off x="685800" y="2276475"/>
            <a:ext cx="2733675" cy="3819525"/>
          </a:xfrm>
        </p:spPr>
        <p:txBody>
          <a:bodyPr/>
          <a:lstStyle/>
          <a:p>
            <a:pPr marL="0" indent="0" eaLnBrk="1" hangingPunct="1">
              <a:buFontTx/>
              <a:buNone/>
            </a:pPr>
            <a:r>
              <a:rPr lang="zh-TW" altLang="en-US" sz="3600" b="1">
                <a:solidFill>
                  <a:srgbClr val="009900"/>
                </a:solidFill>
                <a:latin typeface="新細明體" panose="02020500000000000000" pitchFamily="18" charset="-120"/>
              </a:rPr>
              <a:t>中小學</a:t>
            </a:r>
            <a:r>
              <a:rPr lang="en-US" altLang="zh-TW" sz="3600" b="1">
                <a:solidFill>
                  <a:srgbClr val="009900"/>
                </a:solidFill>
                <a:cs typeface="Times New Roman" panose="02020603050405020304" pitchFamily="18" charset="0"/>
              </a:rPr>
              <a:t>500</a:t>
            </a:r>
            <a:r>
              <a:rPr lang="zh-TW" altLang="en-US" sz="3600" b="1">
                <a:solidFill>
                  <a:srgbClr val="009900"/>
                </a:solidFill>
                <a:latin typeface="新細明體" panose="02020500000000000000" pitchFamily="18" charset="-120"/>
              </a:rPr>
              <a:t>公尺不設基地台</a:t>
            </a:r>
            <a:endParaRPr lang="en-US" altLang="zh-TW" sz="3600" b="1">
              <a:solidFill>
                <a:srgbClr val="009900"/>
              </a:solidFill>
              <a:latin typeface="新細明體" panose="02020500000000000000" pitchFamily="18" charset="-120"/>
            </a:endParaRPr>
          </a:p>
          <a:p>
            <a:pPr marL="0" indent="0" eaLnBrk="1" hangingPunct="1">
              <a:buFontTx/>
              <a:buNone/>
            </a:pPr>
            <a:endParaRPr lang="en-US" altLang="zh-TW" sz="1200" b="1">
              <a:solidFill>
                <a:srgbClr val="009900"/>
              </a:solidFill>
              <a:latin typeface="新細明體" panose="02020500000000000000" pitchFamily="18" charset="-120"/>
            </a:endParaRPr>
          </a:p>
          <a:p>
            <a:pPr marL="0" indent="0" eaLnBrk="1" hangingPunct="1">
              <a:buFontTx/>
              <a:buNone/>
            </a:pPr>
            <a:r>
              <a:rPr lang="zh-TW" altLang="en-US" sz="3600" b="1">
                <a:solidFill>
                  <a:srgbClr val="FF00FF"/>
                </a:solidFill>
              </a:rPr>
              <a:t>不敢設，一定有問題？</a:t>
            </a:r>
            <a:endParaRPr lang="en-US" altLang="zh-TW" sz="3600" b="1">
              <a:solidFill>
                <a:srgbClr val="FF00FF"/>
              </a:solidFill>
            </a:endParaRPr>
          </a:p>
        </p:txBody>
      </p:sp>
      <p:pic>
        <p:nvPicPr>
          <p:cNvPr id="86020" name="圖片 2">
            <a:extLst>
              <a:ext uri="{FF2B5EF4-FFF2-40B4-BE49-F238E27FC236}">
                <a16:creationId xmlns:a16="http://schemas.microsoft.com/office/drawing/2014/main" id="{53294527-613A-443B-801C-97628DE15A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476250"/>
            <a:ext cx="427355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050">
            <a:extLst>
              <a:ext uri="{FF2B5EF4-FFF2-40B4-BE49-F238E27FC236}">
                <a16:creationId xmlns:a16="http://schemas.microsoft.com/office/drawing/2014/main" id="{0348B4EF-2AE1-43FC-B89C-749E6BDAB477}"/>
              </a:ext>
            </a:extLst>
          </p:cNvPr>
          <p:cNvSpPr>
            <a:spLocks noGrp="1" noChangeArrowheads="1"/>
          </p:cNvSpPr>
          <p:nvPr>
            <p:ph type="title"/>
          </p:nvPr>
        </p:nvSpPr>
        <p:spPr>
          <a:xfrm>
            <a:off x="539750" y="609600"/>
            <a:ext cx="8135938" cy="1143000"/>
          </a:xfrm>
        </p:spPr>
        <p:txBody>
          <a:bodyPr/>
          <a:lstStyle/>
          <a:p>
            <a:pPr eaLnBrk="1" hangingPunct="1"/>
            <a:r>
              <a:rPr lang="zh-TW" altLang="en-US" sz="6600" b="1">
                <a:solidFill>
                  <a:srgbClr val="0000FF"/>
                </a:solidFill>
              </a:rPr>
              <a:t>不解科學的後果</a:t>
            </a:r>
            <a:r>
              <a:rPr lang="zh-TW" altLang="en-US" sz="3600" b="1">
                <a:solidFill>
                  <a:srgbClr val="0000FF"/>
                </a:solidFill>
              </a:rPr>
              <a:t>  適得其反</a:t>
            </a:r>
            <a:endParaRPr lang="zh-TW" altLang="en-US" sz="3600" b="1">
              <a:solidFill>
                <a:srgbClr val="FF0000"/>
              </a:solidFill>
            </a:endParaRPr>
          </a:p>
        </p:txBody>
      </p:sp>
      <p:sp>
        <p:nvSpPr>
          <p:cNvPr id="88067" name="Rectangle 2051">
            <a:extLst>
              <a:ext uri="{FF2B5EF4-FFF2-40B4-BE49-F238E27FC236}">
                <a16:creationId xmlns:a16="http://schemas.microsoft.com/office/drawing/2014/main" id="{68350897-5866-4B99-AEA4-BB7F29FD5960}"/>
              </a:ext>
            </a:extLst>
          </p:cNvPr>
          <p:cNvSpPr>
            <a:spLocks noGrp="1" noChangeArrowheads="1"/>
          </p:cNvSpPr>
          <p:nvPr>
            <p:ph type="body" idx="1"/>
          </p:nvPr>
        </p:nvSpPr>
        <p:spPr>
          <a:xfrm>
            <a:off x="685800" y="1916113"/>
            <a:ext cx="7772400" cy="4179887"/>
          </a:xfrm>
        </p:spPr>
        <p:txBody>
          <a:bodyPr/>
          <a:lstStyle/>
          <a:p>
            <a:pPr eaLnBrk="1" hangingPunct="1"/>
            <a:r>
              <a:rPr lang="zh-TW" altLang="en-US" sz="4400" b="1">
                <a:solidFill>
                  <a:srgbClr val="009900"/>
                </a:solidFill>
              </a:rPr>
              <a:t>基地台↓  → 電磁波↑ </a:t>
            </a:r>
            <a:r>
              <a:rPr lang="zh-TW" altLang="en-US" sz="1800" b="1"/>
              <a:t>設在中小學？</a:t>
            </a:r>
            <a:endParaRPr lang="en-US" altLang="zh-TW" sz="1800" b="1"/>
          </a:p>
        </p:txBody>
      </p:sp>
      <p:pic>
        <p:nvPicPr>
          <p:cNvPr id="88068" name="圖片 5" descr="imagesCAP.jpg">
            <a:extLst>
              <a:ext uri="{FF2B5EF4-FFF2-40B4-BE49-F238E27FC236}">
                <a16:creationId xmlns:a16="http://schemas.microsoft.com/office/drawing/2014/main" id="{4511EF9F-1274-4E9F-B528-3E461CA541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997200"/>
            <a:ext cx="4725987"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標題 1">
            <a:extLst>
              <a:ext uri="{FF2B5EF4-FFF2-40B4-BE49-F238E27FC236}">
                <a16:creationId xmlns:a16="http://schemas.microsoft.com/office/drawing/2014/main" id="{911B3CD9-B6FE-4D90-9563-9D7DDC2757F2}"/>
              </a:ext>
            </a:extLst>
          </p:cNvPr>
          <p:cNvSpPr>
            <a:spLocks noGrp="1"/>
          </p:cNvSpPr>
          <p:nvPr>
            <p:ph type="title"/>
          </p:nvPr>
        </p:nvSpPr>
        <p:spPr/>
        <p:txBody>
          <a:bodyPr/>
          <a:lstStyle/>
          <a:p>
            <a:r>
              <a:rPr lang="zh-TW" altLang="zh-TW" sz="5400" b="1">
                <a:solidFill>
                  <a:srgbClr val="3333FF"/>
                </a:solidFill>
              </a:rPr>
              <a:t>電磁波議題「撕裂」社會</a:t>
            </a:r>
            <a:endParaRPr lang="zh-TW" altLang="en-US" sz="5400">
              <a:solidFill>
                <a:srgbClr val="3333FF"/>
              </a:solidFill>
            </a:endParaRPr>
          </a:p>
        </p:txBody>
      </p:sp>
      <p:sp>
        <p:nvSpPr>
          <p:cNvPr id="89091" name="內容版面配置區 2">
            <a:extLst>
              <a:ext uri="{FF2B5EF4-FFF2-40B4-BE49-F238E27FC236}">
                <a16:creationId xmlns:a16="http://schemas.microsoft.com/office/drawing/2014/main" id="{F3EF2540-478A-4C9B-B602-57F93173F0BF}"/>
              </a:ext>
            </a:extLst>
          </p:cNvPr>
          <p:cNvSpPr>
            <a:spLocks noGrp="1"/>
          </p:cNvSpPr>
          <p:nvPr>
            <p:ph idx="1"/>
          </p:nvPr>
        </p:nvSpPr>
        <p:spPr>
          <a:xfrm>
            <a:off x="685800" y="1981200"/>
            <a:ext cx="4749800" cy="4114800"/>
          </a:xfrm>
        </p:spPr>
        <p:txBody>
          <a:bodyPr/>
          <a:lstStyle/>
          <a:p>
            <a:r>
              <a:rPr lang="zh-TW" altLang="en-US" b="1">
                <a:solidFill>
                  <a:srgbClr val="009900"/>
                </a:solidFill>
              </a:rPr>
              <a:t>有要，有不要</a:t>
            </a:r>
            <a:endParaRPr lang="en-US" altLang="zh-TW" b="1">
              <a:solidFill>
                <a:srgbClr val="009900"/>
              </a:solidFill>
            </a:endParaRPr>
          </a:p>
          <a:p>
            <a:r>
              <a:rPr lang="en-US" altLang="zh-TW" b="1">
                <a:solidFill>
                  <a:srgbClr val="009900"/>
                </a:solidFill>
              </a:rPr>
              <a:t>2012</a:t>
            </a:r>
            <a:r>
              <a:rPr lang="zh-TW" altLang="en-US" b="1">
                <a:solidFill>
                  <a:srgbClr val="009900"/>
                </a:solidFill>
              </a:rPr>
              <a:t>年，金門抗爭基地台。</a:t>
            </a:r>
            <a:r>
              <a:rPr lang="en-US" altLang="zh-TW" b="1">
                <a:solidFill>
                  <a:srgbClr val="009900"/>
                </a:solidFill>
              </a:rPr>
              <a:t>2016</a:t>
            </a:r>
            <a:r>
              <a:rPr lang="zh-TW" altLang="en-US" b="1">
                <a:solidFill>
                  <a:srgbClr val="009900"/>
                </a:solidFill>
              </a:rPr>
              <a:t>年，金門抗議收訊差、生活品質重損</a:t>
            </a:r>
            <a:endParaRPr lang="en-US" altLang="zh-TW" b="1">
              <a:solidFill>
                <a:srgbClr val="009900"/>
              </a:solidFill>
            </a:endParaRPr>
          </a:p>
          <a:p>
            <a:r>
              <a:rPr lang="en-US" altLang="zh-TW" b="1">
                <a:solidFill>
                  <a:srgbClr val="009900"/>
                </a:solidFill>
              </a:rPr>
              <a:t>2016</a:t>
            </a:r>
            <a:r>
              <a:rPr lang="zh-TW" altLang="en-US" b="1">
                <a:solidFill>
                  <a:srgbClr val="009900"/>
                </a:solidFill>
              </a:rPr>
              <a:t>年，新竹抱怨收訊差，因民眾動輒抗爭</a:t>
            </a:r>
          </a:p>
        </p:txBody>
      </p:sp>
      <p:pic>
        <p:nvPicPr>
          <p:cNvPr id="89092" name="Picture 3" descr="D:\lin\Pictures\nc.jpg">
            <a:extLst>
              <a:ext uri="{FF2B5EF4-FFF2-40B4-BE49-F238E27FC236}">
                <a16:creationId xmlns:a16="http://schemas.microsoft.com/office/drawing/2014/main" id="{7003EECF-F73F-41A5-92A3-CC56B150C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2060575"/>
            <a:ext cx="2589213"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標題 1">
            <a:extLst>
              <a:ext uri="{FF2B5EF4-FFF2-40B4-BE49-F238E27FC236}">
                <a16:creationId xmlns:a16="http://schemas.microsoft.com/office/drawing/2014/main" id="{30C89EF6-4CEA-45EC-AEA0-1D87116E97E6}"/>
              </a:ext>
            </a:extLst>
          </p:cNvPr>
          <p:cNvSpPr>
            <a:spLocks noGrp="1"/>
          </p:cNvSpPr>
          <p:nvPr>
            <p:ph type="title"/>
          </p:nvPr>
        </p:nvSpPr>
        <p:spPr/>
        <p:txBody>
          <a:bodyPr/>
          <a:lstStyle/>
          <a:p>
            <a:r>
              <a:rPr lang="zh-TW" altLang="en-US" sz="8800" b="1">
                <a:solidFill>
                  <a:srgbClr val="3333FF"/>
                </a:solidFill>
              </a:rPr>
              <a:t>社會公義</a:t>
            </a:r>
          </a:p>
        </p:txBody>
      </p:sp>
      <p:sp>
        <p:nvSpPr>
          <p:cNvPr id="90115" name="內容版面配置區 2">
            <a:extLst>
              <a:ext uri="{FF2B5EF4-FFF2-40B4-BE49-F238E27FC236}">
                <a16:creationId xmlns:a16="http://schemas.microsoft.com/office/drawing/2014/main" id="{A72EED54-4174-471D-B5E4-57EAF70C8BE8}"/>
              </a:ext>
            </a:extLst>
          </p:cNvPr>
          <p:cNvSpPr>
            <a:spLocks noGrp="1"/>
          </p:cNvSpPr>
          <p:nvPr>
            <p:ph idx="1"/>
          </p:nvPr>
        </p:nvSpPr>
        <p:spPr>
          <a:xfrm>
            <a:off x="395288" y="1981200"/>
            <a:ext cx="8062912" cy="4114800"/>
          </a:xfrm>
        </p:spPr>
        <p:txBody>
          <a:bodyPr/>
          <a:lstStyle/>
          <a:p>
            <a:r>
              <a:rPr lang="zh-TW" altLang="en-US" b="1">
                <a:solidFill>
                  <a:srgbClr val="009900"/>
                </a:solidFill>
              </a:rPr>
              <a:t>拆台者動機？後果？</a:t>
            </a:r>
            <a:endParaRPr lang="en-US" altLang="zh-TW" b="1">
              <a:solidFill>
                <a:srgbClr val="009900"/>
              </a:solidFill>
            </a:endParaRPr>
          </a:p>
          <a:p>
            <a:r>
              <a:rPr lang="zh-TW" altLang="en-US" b="1">
                <a:solidFill>
                  <a:srgbClr val="009900"/>
                </a:solidFill>
              </a:rPr>
              <a:t>社會責任？</a:t>
            </a:r>
            <a:endParaRPr lang="en-US" altLang="zh-TW" b="1">
              <a:solidFill>
                <a:srgbClr val="009900"/>
              </a:solidFill>
            </a:endParaRPr>
          </a:p>
          <a:p>
            <a:endParaRPr lang="zh-TW" altLang="en-US" b="1">
              <a:solidFill>
                <a:srgbClr val="009900"/>
              </a:solidFill>
            </a:endParaRPr>
          </a:p>
        </p:txBody>
      </p:sp>
      <p:pic>
        <p:nvPicPr>
          <p:cNvPr id="90116" name="圖片 3">
            <a:extLst>
              <a:ext uri="{FF2B5EF4-FFF2-40B4-BE49-F238E27FC236}">
                <a16:creationId xmlns:a16="http://schemas.microsoft.com/office/drawing/2014/main" id="{53D9D097-ACCA-41C4-B70C-280EAFB024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3676650"/>
            <a:ext cx="3224213"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圖片 5">
            <a:extLst>
              <a:ext uri="{FF2B5EF4-FFF2-40B4-BE49-F238E27FC236}">
                <a16:creationId xmlns:a16="http://schemas.microsoft.com/office/drawing/2014/main" id="{D0174847-334F-4BFF-AE1F-99F2C50D91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88" y="4076700"/>
            <a:ext cx="3605212"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標題 1">
            <a:extLst>
              <a:ext uri="{FF2B5EF4-FFF2-40B4-BE49-F238E27FC236}">
                <a16:creationId xmlns:a16="http://schemas.microsoft.com/office/drawing/2014/main" id="{2755AD79-C713-415F-926E-BEAA1B9F7BB8}"/>
              </a:ext>
            </a:extLst>
          </p:cNvPr>
          <p:cNvSpPr>
            <a:spLocks noGrp="1"/>
          </p:cNvSpPr>
          <p:nvPr>
            <p:ph type="title"/>
          </p:nvPr>
        </p:nvSpPr>
        <p:spPr/>
        <p:txBody>
          <a:bodyPr/>
          <a:lstStyle/>
          <a:p>
            <a:r>
              <a:rPr lang="zh-TW" altLang="en-US" sz="6600" b="1">
                <a:solidFill>
                  <a:srgbClr val="3333FF"/>
                </a:solidFill>
              </a:rPr>
              <a:t>國家公權力保護</a:t>
            </a:r>
          </a:p>
        </p:txBody>
      </p:sp>
      <p:sp>
        <p:nvSpPr>
          <p:cNvPr id="91139" name="內容版面配置區 2">
            <a:extLst>
              <a:ext uri="{FF2B5EF4-FFF2-40B4-BE49-F238E27FC236}">
                <a16:creationId xmlns:a16="http://schemas.microsoft.com/office/drawing/2014/main" id="{642BFFFA-0B8B-44E8-94DB-57C2232ACA77}"/>
              </a:ext>
            </a:extLst>
          </p:cNvPr>
          <p:cNvSpPr>
            <a:spLocks noGrp="1"/>
          </p:cNvSpPr>
          <p:nvPr>
            <p:ph idx="1"/>
          </p:nvPr>
        </p:nvSpPr>
        <p:spPr/>
        <p:txBody>
          <a:bodyPr/>
          <a:lstStyle/>
          <a:p>
            <a:r>
              <a:rPr lang="zh-TW" altLang="en-US" sz="4400" b="1">
                <a:solidFill>
                  <a:srgbClr val="00B050"/>
                </a:solidFill>
              </a:rPr>
              <a:t>美國聯邦通信委員會：民眾不能以健康理由隨意拆除</a:t>
            </a:r>
            <a:endParaRPr lang="en-US" altLang="zh-TW" sz="4400" b="1">
              <a:solidFill>
                <a:srgbClr val="00B050"/>
              </a:solidFill>
            </a:endParaRPr>
          </a:p>
          <a:p>
            <a:r>
              <a:rPr lang="zh-TW" altLang="en-US" sz="4400" b="1">
                <a:solidFill>
                  <a:srgbClr val="00B050"/>
                </a:solidFill>
              </a:rPr>
              <a:t>風險極低、救人等效益極高</a:t>
            </a:r>
          </a:p>
          <a:p>
            <a:endParaRPr lang="en-US" altLang="zh-TW" sz="4400" b="1">
              <a:solidFill>
                <a:srgbClr val="00B050"/>
              </a:solidFill>
            </a:endParaRPr>
          </a:p>
        </p:txBody>
      </p:sp>
      <p:pic>
        <p:nvPicPr>
          <p:cNvPr id="91140" name="Picture 2" descr="C:\Users\lin\Pictures\fcc.jpg">
            <a:extLst>
              <a:ext uri="{FF2B5EF4-FFF2-40B4-BE49-F238E27FC236}">
                <a16:creationId xmlns:a16="http://schemas.microsoft.com/office/drawing/2014/main" id="{06A6293D-66CF-419C-AAC0-4DB95CEB4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4005263"/>
            <a:ext cx="2446337"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D5834BE1-7CE2-4ABF-88C3-05511087AEB8}"/>
              </a:ext>
            </a:extLst>
          </p:cNvPr>
          <p:cNvSpPr>
            <a:spLocks noGrp="1" noChangeArrowheads="1"/>
          </p:cNvSpPr>
          <p:nvPr>
            <p:ph type="body" idx="1"/>
          </p:nvPr>
        </p:nvSpPr>
        <p:spPr>
          <a:xfrm>
            <a:off x="685800" y="765175"/>
            <a:ext cx="7772400" cy="5330825"/>
          </a:xfrm>
        </p:spPr>
        <p:txBody>
          <a:bodyPr/>
          <a:lstStyle/>
          <a:p>
            <a:pPr algn="ctr" eaLnBrk="1" hangingPunct="1">
              <a:buFontTx/>
              <a:buNone/>
            </a:pPr>
            <a:r>
              <a:rPr lang="zh-TW" altLang="en-US" sz="9600" b="1">
                <a:solidFill>
                  <a:srgbClr val="3333FF"/>
                </a:solidFill>
                <a:latin typeface="新細明體" panose="02020500000000000000" pitchFamily="18" charset="-120"/>
              </a:rPr>
              <a:t>分心</a:t>
            </a:r>
            <a:r>
              <a:rPr lang="en-US" altLang="zh-TW" sz="9600" b="1">
                <a:solidFill>
                  <a:srgbClr val="3333FF"/>
                </a:solidFill>
                <a:cs typeface="Times New Roman" panose="02020603050405020304" pitchFamily="18" charset="0"/>
              </a:rPr>
              <a:t>-1</a:t>
            </a:r>
            <a:r>
              <a:rPr lang="zh-TW" altLang="en-US" sz="9600" b="1">
                <a:solidFill>
                  <a:srgbClr val="3333FF"/>
                </a:solidFill>
                <a:cs typeface="Times New Roman" panose="02020603050405020304" pitchFamily="18" charset="0"/>
              </a:rPr>
              <a:t> </a:t>
            </a:r>
            <a:r>
              <a:rPr lang="zh-TW" altLang="en-US" b="1">
                <a:solidFill>
                  <a:srgbClr val="3333FF"/>
                </a:solidFill>
                <a:cs typeface="Times New Roman" panose="02020603050405020304" pitchFamily="18" charset="0"/>
              </a:rPr>
              <a:t>使用手機的主要風險</a:t>
            </a:r>
            <a:endParaRPr lang="en-US" altLang="zh-TW" b="1">
              <a:solidFill>
                <a:srgbClr val="009900"/>
              </a:solidFill>
              <a:latin typeface="新細明體" panose="02020500000000000000" pitchFamily="18" charset="-120"/>
            </a:endParaRPr>
          </a:p>
          <a:p>
            <a:pPr eaLnBrk="1" hangingPunct="1">
              <a:buFontTx/>
              <a:buNone/>
            </a:pPr>
            <a:endParaRPr lang="en-US" altLang="zh-TW" sz="1800" b="1">
              <a:solidFill>
                <a:srgbClr val="009900"/>
              </a:solidFill>
              <a:latin typeface="新細明體" panose="02020500000000000000" pitchFamily="18" charset="-120"/>
            </a:endParaRPr>
          </a:p>
          <a:p>
            <a:pPr eaLnBrk="1" hangingPunct="1">
              <a:buFontTx/>
              <a:buNone/>
            </a:pPr>
            <a:r>
              <a:rPr lang="en-US" altLang="zh-TW" sz="1800" b="1">
                <a:solidFill>
                  <a:srgbClr val="009900"/>
                </a:solidFill>
                <a:latin typeface="新細明體" panose="02020500000000000000" pitchFamily="18" charset="-120"/>
              </a:rPr>
              <a:t>      </a:t>
            </a:r>
            <a:r>
              <a:rPr lang="zh-TW" altLang="en-US" b="1">
                <a:solidFill>
                  <a:srgbClr val="009900"/>
                </a:solidFill>
                <a:latin typeface="新細明體" panose="02020500000000000000" pitchFamily="18" charset="-120"/>
              </a:rPr>
              <a:t>法國</a:t>
            </a:r>
            <a:r>
              <a:rPr lang="en-US" altLang="zh-TW" b="1">
                <a:solidFill>
                  <a:srgbClr val="009900"/>
                </a:solidFill>
              </a:rPr>
              <a:t>2001</a:t>
            </a:r>
            <a:r>
              <a:rPr lang="zh-TW" altLang="en-US" b="1">
                <a:solidFill>
                  <a:srgbClr val="009900"/>
                </a:solidFill>
                <a:latin typeface="新細明體" panose="02020500000000000000" pitchFamily="18" charset="-120"/>
              </a:rPr>
              <a:t>年國家衛生報告</a:t>
            </a:r>
          </a:p>
        </p:txBody>
      </p:sp>
      <p:graphicFrame>
        <p:nvGraphicFramePr>
          <p:cNvPr id="92163" name="Object 1024">
            <a:extLst>
              <a:ext uri="{FF2B5EF4-FFF2-40B4-BE49-F238E27FC236}">
                <a16:creationId xmlns:a16="http://schemas.microsoft.com/office/drawing/2014/main" id="{A6A4DAA0-9346-4DE1-9BEC-9D07B1B936C1}"/>
              </a:ext>
            </a:extLst>
          </p:cNvPr>
          <p:cNvGraphicFramePr>
            <a:graphicFrameLocks noChangeAspect="1"/>
          </p:cNvGraphicFramePr>
          <p:nvPr/>
        </p:nvGraphicFramePr>
        <p:xfrm>
          <a:off x="3200400" y="2514600"/>
          <a:ext cx="2743200" cy="1828800"/>
        </p:xfrm>
        <a:graphic>
          <a:graphicData uri="http://schemas.openxmlformats.org/presentationml/2006/ole">
            <mc:AlternateContent xmlns:mc="http://schemas.openxmlformats.org/markup-compatibility/2006">
              <mc:Choice xmlns:v="urn:schemas-microsoft-com:vml" Requires="v">
                <p:oleObj spid="_x0000_s92167" name="圖片" r:id="rId4" imgW="2743200" imgH="1828800" progId="Word.Picture.8">
                  <p:embed/>
                </p:oleObj>
              </mc:Choice>
              <mc:Fallback>
                <p:oleObj name="圖片" r:id="rId4" imgW="2743200" imgH="1828800" progId="Word.Picture.8">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514600"/>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4" name="Object 1025">
            <a:extLst>
              <a:ext uri="{FF2B5EF4-FFF2-40B4-BE49-F238E27FC236}">
                <a16:creationId xmlns:a16="http://schemas.microsoft.com/office/drawing/2014/main" id="{40BB5BD7-E5AE-4B91-8B9D-120829797D57}"/>
              </a:ext>
            </a:extLst>
          </p:cNvPr>
          <p:cNvGraphicFramePr>
            <a:graphicFrameLocks noChangeAspect="1"/>
          </p:cNvGraphicFramePr>
          <p:nvPr/>
        </p:nvGraphicFramePr>
        <p:xfrm>
          <a:off x="3492500" y="2492375"/>
          <a:ext cx="2743200" cy="1828800"/>
        </p:xfrm>
        <a:graphic>
          <a:graphicData uri="http://schemas.openxmlformats.org/presentationml/2006/ole">
            <mc:AlternateContent xmlns:mc="http://schemas.openxmlformats.org/markup-compatibility/2006">
              <mc:Choice xmlns:v="urn:schemas-microsoft-com:vml" Requires="v">
                <p:oleObj spid="_x0000_s92168" name="圖片" r:id="rId6" imgW="2743200" imgH="1828800" progId="Word.Picture.8">
                  <p:embed/>
                </p:oleObj>
              </mc:Choice>
              <mc:Fallback>
                <p:oleObj name="圖片" r:id="rId6" imgW="2743200" imgH="1828800" progId="Word.Picture.8">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2492375"/>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2165" name="Picture 8" descr="C:\Users\lin\Pictures\dr.jpg">
            <a:extLst>
              <a:ext uri="{FF2B5EF4-FFF2-40B4-BE49-F238E27FC236}">
                <a16:creationId xmlns:a16="http://schemas.microsoft.com/office/drawing/2014/main" id="{0EBC4A4B-EAB3-463E-8554-6C881C16B4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5850" y="3552825"/>
            <a:ext cx="354012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10">
            <a:extLst>
              <a:ext uri="{FF2B5EF4-FFF2-40B4-BE49-F238E27FC236}">
                <a16:creationId xmlns:a16="http://schemas.microsoft.com/office/drawing/2014/main" id="{B8712D8E-CB39-4C83-BA27-2851CE65B1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2538" y="3552825"/>
            <a:ext cx="3005137"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標題 1">
            <a:extLst>
              <a:ext uri="{FF2B5EF4-FFF2-40B4-BE49-F238E27FC236}">
                <a16:creationId xmlns:a16="http://schemas.microsoft.com/office/drawing/2014/main" id="{8B701270-EAA9-40A4-9203-09C41FE0435B}"/>
              </a:ext>
            </a:extLst>
          </p:cNvPr>
          <p:cNvSpPr>
            <a:spLocks noGrp="1"/>
          </p:cNvSpPr>
          <p:nvPr>
            <p:ph type="title"/>
          </p:nvPr>
        </p:nvSpPr>
        <p:spPr/>
        <p:txBody>
          <a:bodyPr/>
          <a:lstStyle/>
          <a:p>
            <a:r>
              <a:rPr lang="zh-TW" altLang="en-US" sz="8800" b="1">
                <a:solidFill>
                  <a:srgbClr val="3333FF"/>
                </a:solidFill>
                <a:latin typeface="新細明體" panose="02020500000000000000" pitchFamily="18" charset="-120"/>
              </a:rPr>
              <a:t>分心</a:t>
            </a:r>
            <a:r>
              <a:rPr lang="en-US" altLang="zh-TW" sz="8800" b="1">
                <a:solidFill>
                  <a:srgbClr val="3333FF"/>
                </a:solidFill>
                <a:cs typeface="Times New Roman" panose="02020603050405020304" pitchFamily="18" charset="0"/>
              </a:rPr>
              <a:t>-2 </a:t>
            </a:r>
            <a:r>
              <a:rPr lang="zh-TW" altLang="en-US" sz="8800" b="1">
                <a:solidFill>
                  <a:srgbClr val="3333FF"/>
                </a:solidFill>
                <a:cs typeface="Times New Roman" panose="02020603050405020304" pitchFamily="18" charset="0"/>
              </a:rPr>
              <a:t> 傷亡</a:t>
            </a:r>
            <a:endParaRPr lang="zh-TW" altLang="en-US" sz="8800"/>
          </a:p>
        </p:txBody>
      </p:sp>
      <p:sp>
        <p:nvSpPr>
          <p:cNvPr id="3" name="內容版面配置區 2">
            <a:extLst>
              <a:ext uri="{FF2B5EF4-FFF2-40B4-BE49-F238E27FC236}">
                <a16:creationId xmlns:a16="http://schemas.microsoft.com/office/drawing/2014/main" id="{315D28E1-8C09-49DA-BB64-A9AD769955E8}"/>
              </a:ext>
            </a:extLst>
          </p:cNvPr>
          <p:cNvSpPr>
            <a:spLocks noGrp="1"/>
          </p:cNvSpPr>
          <p:nvPr>
            <p:ph idx="1"/>
          </p:nvPr>
        </p:nvSpPr>
        <p:spPr/>
        <p:txBody>
          <a:bodyPr/>
          <a:lstStyle/>
          <a:p>
            <a:pPr>
              <a:defRPr/>
            </a:pPr>
            <a:r>
              <a:rPr lang="en-US" altLang="zh-TW" sz="2800" b="1" dirty="0">
                <a:solidFill>
                  <a:srgbClr val="009900"/>
                </a:solidFill>
              </a:rPr>
              <a:t>2000</a:t>
            </a:r>
            <a:r>
              <a:rPr lang="zh-TW" altLang="en-US" sz="2800" b="1" dirty="0">
                <a:solidFill>
                  <a:srgbClr val="009900"/>
                </a:solidFill>
              </a:rPr>
              <a:t>到</a:t>
            </a:r>
            <a:r>
              <a:rPr lang="en-US" altLang="zh-TW" sz="2800" b="1" dirty="0">
                <a:solidFill>
                  <a:srgbClr val="009900"/>
                </a:solidFill>
              </a:rPr>
              <a:t>2011</a:t>
            </a:r>
            <a:r>
              <a:rPr lang="zh-TW" altLang="en-US" sz="2800" b="1" dirty="0">
                <a:solidFill>
                  <a:srgbClr val="009900"/>
                </a:solidFill>
              </a:rPr>
              <a:t>年，行人分心手機（走路講手機、收發簡訊），</a:t>
            </a:r>
            <a:r>
              <a:rPr lang="en-US" altLang="zh-TW" sz="2800" b="1" dirty="0">
                <a:solidFill>
                  <a:srgbClr val="009900"/>
                </a:solidFill>
              </a:rPr>
              <a:t>1</a:t>
            </a:r>
            <a:r>
              <a:rPr lang="zh-TW" altLang="en-US" sz="2800" b="1" dirty="0">
                <a:solidFill>
                  <a:srgbClr val="009900"/>
                </a:solidFill>
              </a:rPr>
              <a:t>萬</a:t>
            </a:r>
            <a:r>
              <a:rPr lang="en-US" altLang="zh-TW" sz="2800" b="1" dirty="0">
                <a:solidFill>
                  <a:srgbClr val="009900"/>
                </a:solidFill>
              </a:rPr>
              <a:t>1100</a:t>
            </a:r>
            <a:r>
              <a:rPr lang="zh-TW" altLang="en-US" sz="2800" b="1" dirty="0">
                <a:solidFill>
                  <a:srgbClr val="009900"/>
                </a:solidFill>
              </a:rPr>
              <a:t>多人受傷。</a:t>
            </a:r>
            <a:endParaRPr lang="en-US" altLang="zh-TW" sz="2800" b="1" dirty="0">
              <a:solidFill>
                <a:srgbClr val="009900"/>
              </a:solidFill>
            </a:endParaRPr>
          </a:p>
          <a:p>
            <a:pPr marL="0" indent="0">
              <a:buFontTx/>
              <a:buNone/>
              <a:defRPr/>
            </a:pPr>
            <a:r>
              <a:rPr lang="zh-TW" altLang="en-US" sz="1800" b="1" dirty="0">
                <a:solidFill>
                  <a:srgbClr val="009900"/>
                </a:solidFill>
              </a:rPr>
              <a:t>                                     </a:t>
            </a:r>
            <a:r>
              <a:rPr lang="zh-TW" altLang="en-US" sz="1800" b="1" dirty="0"/>
              <a:t>                                 </a:t>
            </a:r>
            <a:r>
              <a:rPr lang="en-US" altLang="zh-TW" sz="1800" b="1" dirty="0"/>
              <a:t>------</a:t>
            </a:r>
            <a:r>
              <a:rPr lang="zh-TW" altLang="en-US" sz="1800" b="1" dirty="0"/>
              <a:t>美國智庫「全國安全委員會」</a:t>
            </a:r>
            <a:endParaRPr lang="en-US" altLang="zh-TW" sz="1800" b="1" dirty="0"/>
          </a:p>
          <a:p>
            <a:pPr>
              <a:defRPr/>
            </a:pPr>
            <a:r>
              <a:rPr lang="zh-TW" altLang="en-US" sz="2800" b="1" dirty="0">
                <a:solidFill>
                  <a:srgbClr val="009900"/>
                </a:solidFill>
              </a:rPr>
              <a:t>開車時使用手機（無論是手持或「免持」手機），發生交通事故的風險可能約增三到四倍  </a:t>
            </a:r>
            <a:endParaRPr lang="en-US" altLang="zh-TW" sz="2800" b="1" dirty="0">
              <a:solidFill>
                <a:srgbClr val="009900"/>
              </a:solidFill>
            </a:endParaRPr>
          </a:p>
          <a:p>
            <a:pPr marL="0" indent="0">
              <a:buFontTx/>
              <a:buNone/>
              <a:defRPr/>
            </a:pPr>
            <a:r>
              <a:rPr lang="en-US" altLang="zh-TW" sz="1800" b="1" dirty="0"/>
              <a:t>                                                                        ------ 2013</a:t>
            </a:r>
            <a:r>
              <a:rPr lang="zh-TW" altLang="en-US" sz="1800" b="1" dirty="0"/>
              <a:t>年世界衛生組織</a:t>
            </a:r>
          </a:p>
        </p:txBody>
      </p:sp>
      <p:pic>
        <p:nvPicPr>
          <p:cNvPr id="94212" name="圖片 7">
            <a:extLst>
              <a:ext uri="{FF2B5EF4-FFF2-40B4-BE49-F238E27FC236}">
                <a16:creationId xmlns:a16="http://schemas.microsoft.com/office/drawing/2014/main" id="{2603FFBF-AE61-4092-B823-D365A70C89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4292600"/>
            <a:ext cx="282892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a:extLst>
              <a:ext uri="{FF2B5EF4-FFF2-40B4-BE49-F238E27FC236}">
                <a16:creationId xmlns:a16="http://schemas.microsoft.com/office/drawing/2014/main" id="{E1DBFA8F-8A06-46D8-9673-6E3F1B2B86CD}"/>
              </a:ext>
            </a:extLst>
          </p:cNvPr>
          <p:cNvSpPr>
            <a:spLocks noGrp="1"/>
          </p:cNvSpPr>
          <p:nvPr>
            <p:ph type="title"/>
          </p:nvPr>
        </p:nvSpPr>
        <p:spPr/>
        <p:txBody>
          <a:bodyPr/>
          <a:lstStyle/>
          <a:p>
            <a:r>
              <a:rPr lang="zh-TW" altLang="en-US" sz="8800" b="1">
                <a:solidFill>
                  <a:srgbClr val="3333FF"/>
                </a:solidFill>
              </a:rPr>
              <a:t>基地台 蜂巢式</a:t>
            </a:r>
          </a:p>
        </p:txBody>
      </p:sp>
      <p:sp>
        <p:nvSpPr>
          <p:cNvPr id="10243" name="內容版面配置區 2">
            <a:extLst>
              <a:ext uri="{FF2B5EF4-FFF2-40B4-BE49-F238E27FC236}">
                <a16:creationId xmlns:a16="http://schemas.microsoft.com/office/drawing/2014/main" id="{01C79F81-8CEB-4635-B0ED-BA3973E737CE}"/>
              </a:ext>
            </a:extLst>
          </p:cNvPr>
          <p:cNvSpPr>
            <a:spLocks noGrp="1"/>
          </p:cNvSpPr>
          <p:nvPr>
            <p:ph idx="1"/>
          </p:nvPr>
        </p:nvSpPr>
        <p:spPr/>
        <p:txBody>
          <a:bodyPr/>
          <a:lstStyle/>
          <a:p>
            <a:r>
              <a:rPr lang="zh-TW" altLang="en-US" b="1">
                <a:solidFill>
                  <a:srgbClr val="009900"/>
                </a:solidFill>
              </a:rPr>
              <a:t>需要足夠的基地台才能提供適宜的涵蓋</a:t>
            </a:r>
          </a:p>
        </p:txBody>
      </p:sp>
      <p:pic>
        <p:nvPicPr>
          <p:cNvPr id="10244" name="圖片 3">
            <a:extLst>
              <a:ext uri="{FF2B5EF4-FFF2-40B4-BE49-F238E27FC236}">
                <a16:creationId xmlns:a16="http://schemas.microsoft.com/office/drawing/2014/main" id="{3CDF9A84-36CE-421F-B4B8-A001E9E7CA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2852738"/>
            <a:ext cx="42100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標題 1">
            <a:extLst>
              <a:ext uri="{FF2B5EF4-FFF2-40B4-BE49-F238E27FC236}">
                <a16:creationId xmlns:a16="http://schemas.microsoft.com/office/drawing/2014/main" id="{6D37F542-9E9F-4C0E-8BAF-F10E65A166A6}"/>
              </a:ext>
            </a:extLst>
          </p:cNvPr>
          <p:cNvSpPr>
            <a:spLocks noGrp="1"/>
          </p:cNvSpPr>
          <p:nvPr>
            <p:ph type="title"/>
          </p:nvPr>
        </p:nvSpPr>
        <p:spPr/>
        <p:txBody>
          <a:bodyPr/>
          <a:lstStyle/>
          <a:p>
            <a:r>
              <a:rPr lang="zh-TW" altLang="en-US" sz="7200" b="1">
                <a:solidFill>
                  <a:srgbClr val="3333FF"/>
                </a:solidFill>
                <a:latin typeface="新細明體" panose="02020500000000000000" pitchFamily="18" charset="-120"/>
              </a:rPr>
              <a:t>分心</a:t>
            </a:r>
            <a:r>
              <a:rPr lang="en-US" altLang="zh-TW" sz="7200" b="1">
                <a:solidFill>
                  <a:srgbClr val="3333FF"/>
                </a:solidFill>
                <a:cs typeface="Times New Roman" panose="02020603050405020304" pitchFamily="18" charset="0"/>
              </a:rPr>
              <a:t>-3</a:t>
            </a:r>
            <a:r>
              <a:rPr lang="en-US" altLang="zh-TW" sz="5400" b="1">
                <a:solidFill>
                  <a:srgbClr val="3333FF"/>
                </a:solidFill>
                <a:cs typeface="Times New Roman" panose="02020603050405020304" pitchFamily="18" charset="0"/>
              </a:rPr>
              <a:t> </a:t>
            </a:r>
            <a:r>
              <a:rPr lang="zh-TW" altLang="en-US" sz="3600" b="1">
                <a:solidFill>
                  <a:srgbClr val="3333FF"/>
                </a:solidFill>
              </a:rPr>
              <a:t>眾生低頭、睜眼、自顧</a:t>
            </a:r>
          </a:p>
        </p:txBody>
      </p:sp>
      <p:sp>
        <p:nvSpPr>
          <p:cNvPr id="95235" name="內容版面配置區 2">
            <a:extLst>
              <a:ext uri="{FF2B5EF4-FFF2-40B4-BE49-F238E27FC236}">
                <a16:creationId xmlns:a16="http://schemas.microsoft.com/office/drawing/2014/main" id="{FC4CBAC6-D831-4665-893A-B31AE0569BEB}"/>
              </a:ext>
            </a:extLst>
          </p:cNvPr>
          <p:cNvSpPr>
            <a:spLocks noGrp="1"/>
          </p:cNvSpPr>
          <p:nvPr>
            <p:ph idx="1"/>
          </p:nvPr>
        </p:nvSpPr>
        <p:spPr>
          <a:xfrm>
            <a:off x="652463" y="1989138"/>
            <a:ext cx="7772400" cy="4114800"/>
          </a:xfrm>
        </p:spPr>
        <p:txBody>
          <a:bodyPr/>
          <a:lstStyle/>
          <a:p>
            <a:endParaRPr lang="zh-TW" altLang="en-US"/>
          </a:p>
        </p:txBody>
      </p:sp>
      <p:pic>
        <p:nvPicPr>
          <p:cNvPr id="95236" name="圖片 3">
            <a:extLst>
              <a:ext uri="{FF2B5EF4-FFF2-40B4-BE49-F238E27FC236}">
                <a16:creationId xmlns:a16="http://schemas.microsoft.com/office/drawing/2014/main" id="{8BAE1A33-E0C6-4B0F-82B1-F419F27346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4105275"/>
            <a:ext cx="282416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7" name="圖片 5">
            <a:extLst>
              <a:ext uri="{FF2B5EF4-FFF2-40B4-BE49-F238E27FC236}">
                <a16:creationId xmlns:a16="http://schemas.microsoft.com/office/drawing/2014/main" id="{EE1D9963-C654-42FC-B005-D17865A4C4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2017713"/>
            <a:ext cx="297815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圖片 6">
            <a:extLst>
              <a:ext uri="{FF2B5EF4-FFF2-40B4-BE49-F238E27FC236}">
                <a16:creationId xmlns:a16="http://schemas.microsoft.com/office/drawing/2014/main" id="{DAB71E37-D3D9-45EB-9F1D-90C6EE1B15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8400" y="3954463"/>
            <a:ext cx="297815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9" name="Picture 7" descr="C:\Users\lin\Pictures\dri.jpg">
            <a:extLst>
              <a:ext uri="{FF2B5EF4-FFF2-40B4-BE49-F238E27FC236}">
                <a16:creationId xmlns:a16="http://schemas.microsoft.com/office/drawing/2014/main" id="{EE581BCF-272B-4EA1-90F2-F3C6C2BE7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050" y="2039938"/>
            <a:ext cx="2913063"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78CBC1BA-DE3D-4F28-9C8F-EF0A2930FD0D}"/>
              </a:ext>
            </a:extLst>
          </p:cNvPr>
          <p:cNvSpPr>
            <a:spLocks noGrp="1"/>
          </p:cNvSpPr>
          <p:nvPr>
            <p:ph type="title"/>
          </p:nvPr>
        </p:nvSpPr>
        <p:spPr/>
        <p:txBody>
          <a:bodyPr/>
          <a:lstStyle/>
          <a:p>
            <a:r>
              <a:rPr lang="zh-TW" altLang="zh-TW" sz="4800" b="1">
                <a:solidFill>
                  <a:srgbClr val="3333FF"/>
                </a:solidFill>
              </a:rPr>
              <a:t>比吸收率</a:t>
            </a:r>
            <a:r>
              <a:rPr lang="en-US" altLang="zh-TW" sz="4800" b="1">
                <a:solidFill>
                  <a:srgbClr val="3333FF"/>
                </a:solidFill>
              </a:rPr>
              <a:t>SAR</a:t>
            </a:r>
            <a:r>
              <a:rPr lang="zh-TW" altLang="zh-TW" sz="4800" b="1">
                <a:solidFill>
                  <a:srgbClr val="3333FF"/>
                </a:solidFill>
              </a:rPr>
              <a:t>衡量</a:t>
            </a:r>
            <a:r>
              <a:rPr lang="zh-TW" altLang="en-US" sz="4800" b="1">
                <a:solidFill>
                  <a:srgbClr val="3333FF"/>
                </a:solidFill>
              </a:rPr>
              <a:t>吸熱</a:t>
            </a:r>
            <a:r>
              <a:rPr lang="zh-TW" altLang="zh-TW" sz="1800" b="1">
                <a:solidFill>
                  <a:schemeClr val="tx1"/>
                </a:solidFill>
              </a:rPr>
              <a:t>每公斤瓦數</a:t>
            </a:r>
            <a:endParaRPr lang="zh-TW" altLang="en-US" sz="1800" b="1">
              <a:solidFill>
                <a:schemeClr val="tx1"/>
              </a:solidFill>
            </a:endParaRPr>
          </a:p>
        </p:txBody>
      </p:sp>
      <p:sp>
        <p:nvSpPr>
          <p:cNvPr id="11267" name="內容版面配置區 2">
            <a:extLst>
              <a:ext uri="{FF2B5EF4-FFF2-40B4-BE49-F238E27FC236}">
                <a16:creationId xmlns:a16="http://schemas.microsoft.com/office/drawing/2014/main" id="{62ACC875-1B76-483B-A1EE-268AC1C53551}"/>
              </a:ext>
            </a:extLst>
          </p:cNvPr>
          <p:cNvSpPr>
            <a:spLocks noGrp="1"/>
          </p:cNvSpPr>
          <p:nvPr>
            <p:ph idx="1"/>
          </p:nvPr>
        </p:nvSpPr>
        <p:spPr/>
        <p:txBody>
          <a:bodyPr/>
          <a:lstStyle/>
          <a:p>
            <a:r>
              <a:rPr lang="zh-TW" altLang="zh-TW" b="1">
                <a:solidFill>
                  <a:srgbClr val="009900"/>
                </a:solidFill>
              </a:rPr>
              <a:t>射頻能滲入生物組織，吸收能量會讓組織發熱</a:t>
            </a:r>
            <a:endParaRPr lang="en-US" altLang="zh-TW" b="1">
              <a:solidFill>
                <a:srgbClr val="009900"/>
              </a:solidFill>
            </a:endParaRPr>
          </a:p>
          <a:p>
            <a:r>
              <a:rPr lang="zh-TW" altLang="zh-TW" b="1">
                <a:solidFill>
                  <a:srgbClr val="009900"/>
                </a:solidFill>
              </a:rPr>
              <a:t>實際測量「功率密度」</a:t>
            </a:r>
            <a:r>
              <a:rPr lang="zh-TW" altLang="en-US" sz="2600" b="1">
                <a:solidFill>
                  <a:srgbClr val="009900"/>
                </a:solidFill>
              </a:rPr>
              <a:t>（</a:t>
            </a:r>
            <a:r>
              <a:rPr lang="zh-TW" altLang="zh-TW" sz="2600" b="1">
                <a:solidFill>
                  <a:srgbClr val="009900"/>
                </a:solidFill>
              </a:rPr>
              <a:t>每平方公尺瓦數</a:t>
            </a:r>
            <a:r>
              <a:rPr lang="zh-TW" altLang="en-US" sz="2600" b="1">
                <a:solidFill>
                  <a:srgbClr val="009900"/>
                </a:solidFill>
              </a:rPr>
              <a:t>）</a:t>
            </a:r>
          </a:p>
        </p:txBody>
      </p:sp>
      <p:pic>
        <p:nvPicPr>
          <p:cNvPr id="11268" name="圖片 3">
            <a:extLst>
              <a:ext uri="{FF2B5EF4-FFF2-40B4-BE49-F238E27FC236}">
                <a16:creationId xmlns:a16="http://schemas.microsoft.com/office/drawing/2014/main" id="{E2644AD9-F36D-4808-A62F-34BF96E39C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3789363"/>
            <a:ext cx="5141913"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36650</TotalTime>
  <Words>2810</Words>
  <Application>Microsoft Office PowerPoint</Application>
  <PresentationFormat>如螢幕大小 (4:3)</PresentationFormat>
  <Paragraphs>283</Paragraphs>
  <Slides>80</Slides>
  <Notes>11</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80</vt:i4>
      </vt:variant>
    </vt:vector>
  </HeadingPairs>
  <TitlesOfParts>
    <vt:vector size="89" baseType="lpstr">
      <vt:lpstr>Times New Roman</vt:lpstr>
      <vt:lpstr>新細明體</vt:lpstr>
      <vt:lpstr>Arial</vt:lpstr>
      <vt:lpstr>Helvetica</vt:lpstr>
      <vt:lpstr>Calibri</vt:lpstr>
      <vt:lpstr>Tahoma</vt:lpstr>
      <vt:lpstr>細明體</vt:lpstr>
      <vt:lpstr>預設簡報設計</vt:lpstr>
      <vt:lpstr>圖片</vt:lpstr>
      <vt:lpstr>電磁波-2</vt:lpstr>
      <vt:lpstr>PowerPoint 簡報</vt:lpstr>
      <vt:lpstr>目錄</vt:lpstr>
      <vt:lpstr>射頻電磁波手機、基地台</vt:lpstr>
      <vt:lpstr>揭開全球反手機大戲</vt:lpstr>
      <vt:lpstr>名人的魅影威力</vt:lpstr>
      <vt:lpstr>科學實現文藝創見</vt:lpstr>
      <vt:lpstr>基地台 蜂巢式</vt:lpstr>
      <vt:lpstr>比吸收率SAR衡量吸熱每公斤瓦數</vt:lpstr>
      <vt:lpstr>買比吸收率值最低的手機？ </vt:lpstr>
      <vt:lpstr>重傷社會</vt:lpstr>
      <vt:lpstr>盛行率 國民素質？</vt:lpstr>
      <vt:lpstr>手機不導致癌症生物物理</vt:lpstr>
      <vt:lpstr>世界衛生組織</vt:lpstr>
      <vt:lpstr>世衛-12006年第304號文件</vt:lpstr>
      <vt:lpstr>世衛-2 能量低不致癌</vt:lpstr>
      <vt:lpstr>世衛-3 評估整體證據</vt:lpstr>
      <vt:lpstr>世衛-4 即使千倍無影響</vt:lpstr>
      <vt:lpstr>恐慌-3 誤解世衛</vt:lpstr>
      <vt:lpstr>「國家毒理計畫」的震撼-1</vt:lpstr>
      <vt:lpstr>「國家毒理計畫」的震撼-2</vt:lpstr>
      <vt:lpstr>「國家毒理計畫」的震撼-3</vt:lpstr>
      <vt:lpstr>腦瘤-1 瑞典盛行率 每十萬人口</vt:lpstr>
      <vt:lpstr>PowerPoint 簡報</vt:lpstr>
      <vt:lpstr>腦瘤-3 台灣盛行率</vt:lpstr>
      <vt:lpstr>普世適用</vt:lpstr>
      <vt:lpstr>兒童用手機-1</vt:lpstr>
      <vt:lpstr>兒童用手機-2</vt:lpstr>
      <vt:lpstr>PowerPoint 簡報</vt:lpstr>
      <vt:lpstr>怕手機鈴時輻射最高嗎？</vt:lpstr>
      <vt:lpstr>快沒電時</vt:lpstr>
      <vt:lpstr>收訊不良時</vt:lpstr>
      <vt:lpstr>手機護貼幫倒忙</vt:lpstr>
      <vt:lpstr>媒體網路盛傳，加油站用手機引爆？</vt:lpstr>
      <vt:lpstr>手機引雷-1？</vt:lpstr>
      <vt:lpstr>手機引雷-2</vt:lpstr>
      <vt:lpstr>手機引雷-3</vt:lpstr>
      <vt:lpstr>手機引雷-4</vt:lpstr>
      <vt:lpstr>環境中電磁波能量來源</vt:lpstr>
      <vt:lpstr>光是更強電磁波</vt:lpstr>
      <vt:lpstr>隨便怪罪 2006 美國物理學會</vt:lpstr>
      <vt:lpstr>危言聳聽：手機煮蛋</vt:lpstr>
      <vt:lpstr>唯一「有證據」的 基地台風險</vt:lpstr>
      <vt:lpstr>誤導蒼生-1 個人身心交感 → 社會恐慌</vt:lpstr>
      <vt:lpstr>誤導蒼生-2 「恐懼之邦」</vt:lpstr>
      <vt:lpstr>誤導蒼生-3 不解科學、自以為護民</vt:lpstr>
      <vt:lpstr>誤導蒼生-4 眼見就慌</vt:lpstr>
      <vt:lpstr>誤導蒼生-5 只顧偏方</vt:lpstr>
      <vt:lpstr>誤導蒼生-6 引喻失義 2007-4-19</vt:lpstr>
      <vt:lpstr>誤導蒼生-7大水沖倒龍王廟 2007</vt:lpstr>
      <vt:lpstr>誤導蒼生-8學術研究水準？ 2007</vt:lpstr>
      <vt:lpstr>所向披靡 逆我者亡2007</vt:lpstr>
      <vt:lpstr>NCC准基地台入侵校園? 2007-4-5</vt:lpstr>
      <vt:lpstr>「賣主求榮」</vt:lpstr>
      <vt:lpstr>世界衛生組織屋頂設基地台</vt:lpstr>
      <vt:lpstr>呼天不應、叫地不靈</vt:lpstr>
      <vt:lpstr>高抗災通信平台GG了</vt:lpstr>
      <vt:lpstr>肇因於不尊重專業 </vt:lpstr>
      <vt:lpstr>PowerPoint 簡報</vt:lpstr>
      <vt:lpstr>媒體990517</vt:lpstr>
      <vt:lpstr>實際上</vt:lpstr>
      <vt:lpstr>宏觀：福祉   風險</vt:lpstr>
      <vt:lpstr>示範-1 公有建物裝設基地台</vt:lpstr>
      <vt:lpstr>示範-2 民代領軍</vt:lpstr>
      <vt:lpstr>示範-3 誰害怕而不設基地台？</vt:lpstr>
      <vt:lpstr>示範-4 奈何明月照溝渠</vt:lpstr>
      <vt:lpstr>示範-5 公投決定科學 100-10-15</vt:lpstr>
      <vt:lpstr>拆後更健康或失蹤傷亡？</vt:lpstr>
      <vt:lpstr>社會損失與每人均攤</vt:lpstr>
      <vt:lpstr>       兩千座受抗 拆一千座</vt:lpstr>
      <vt:lpstr>討論</vt:lpstr>
      <vt:lpstr>災防告警系統</vt:lpstr>
      <vt:lpstr>PowerPoint 簡報</vt:lpstr>
      <vt:lpstr>不解科學的後果  適得其反</vt:lpstr>
      <vt:lpstr>電磁波議題「撕裂」社會</vt:lpstr>
      <vt:lpstr>社會公義</vt:lpstr>
      <vt:lpstr>國家公權力保護</vt:lpstr>
      <vt:lpstr>PowerPoint 簡報</vt:lpstr>
      <vt:lpstr>分心-2  傷亡</vt:lpstr>
      <vt:lpstr>分心-3 眾生低頭、睜眼、自顧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簡大</cp:lastModifiedBy>
  <cp:revision>2640</cp:revision>
  <dcterms:created xsi:type="dcterms:W3CDTF">2007-05-26T05:00:18Z</dcterms:created>
  <dcterms:modified xsi:type="dcterms:W3CDTF">2020-07-22T16:43:53Z</dcterms:modified>
</cp:coreProperties>
</file>